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57" r:id="rId4"/>
    <p:sldId id="261" r:id="rId5"/>
    <p:sldId id="262" r:id="rId6"/>
    <p:sldId id="263" r:id="rId7"/>
    <p:sldId id="264" r:id="rId8"/>
  </p:sldIdLst>
  <p:sldSz cx="9144000" cy="6858000" type="screen4x3"/>
  <p:notesSz cx="6904038" cy="9220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00"/>
    <a:srgbClr val="000066"/>
    <a:srgbClr val="FFFF99"/>
    <a:srgbClr val="969696"/>
    <a:srgbClr val="CCFFFF"/>
    <a:srgbClr val="5C090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83" d="100"/>
          <a:sy n="83" d="100"/>
        </p:scale>
        <p:origin x="1450" y="48"/>
      </p:cViewPr>
      <p:guideLst>
        <p:guide orient="horz" pos="21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160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160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3D35F818-8F95-4D4B-8511-C68E4BFDA9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43349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1600" y="0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7763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0750" y="4379913"/>
            <a:ext cx="5062538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1600" y="8759825"/>
            <a:ext cx="29924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35" tIns="46067" rIns="92135" bIns="46067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ED3BBFB6-EA16-814E-8BA7-170BD94223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02113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z="1000" b="1">
              <a:latin typeface="CG Times" charset="0"/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4589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4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sz="1000" b="1">
              <a:latin typeface="CG Times" charset="0"/>
              <a:ea typeface="MS P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7315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8739188" y="214313"/>
            <a:ext cx="74612" cy="214312"/>
          </a:xfrm>
          <a:prstGeom prst="rect">
            <a:avLst/>
          </a:prstGeom>
          <a:noFill/>
          <a:ln>
            <a:noFill/>
          </a:ln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US" altLang="en-US" sz="800">
                <a:solidFill>
                  <a:srgbClr val="FFFFFF"/>
                </a:solidFill>
                <a:latin typeface="Arial" charset="0"/>
              </a:rPr>
              <a:t>®</a:t>
            </a:r>
          </a:p>
        </p:txBody>
      </p:sp>
      <p:pic>
        <p:nvPicPr>
          <p:cNvPr id="5" name="Picture 10" descr="OGC header 2010122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Picture 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6096000"/>
            <a:ext cx="13811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276600"/>
            <a:ext cx="7772400" cy="1143000"/>
          </a:xfrm>
        </p:spPr>
        <p:txBody>
          <a:bodyPr/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5720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92E5C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009900" y="6400800"/>
            <a:ext cx="3276600" cy="3048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id="{01D6F478-6E43-D440-B46A-79E1D3B6BA0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44668" y="990600"/>
            <a:ext cx="1854675" cy="246221"/>
          </a:xfrm>
          <a:prstGeom prst="rect">
            <a:avLst/>
          </a:prstGeom>
          <a:noFill/>
          <a:ln>
            <a:noFill/>
          </a:ln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n-US" dirty="0">
                <a:latin typeface="Arial" charset="0"/>
              </a:rPr>
              <a:t>Strategic Member Support by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1DE502-BCB6-1F48-91F6-C4E6F27A868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76600" y="1219200"/>
            <a:ext cx="2438400" cy="6477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246422F-CDDA-FC4D-8F10-2DAC465CF4E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981200" y="1905000"/>
            <a:ext cx="1905000" cy="774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865147-5DB8-604B-96F2-DF8E0BE6441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2055217"/>
            <a:ext cx="2286000" cy="4911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24F5FCB-A966-4E42-923C-5366408F24E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9618" y="2567940"/>
            <a:ext cx="2687782" cy="660400"/>
          </a:xfrm>
          <a:prstGeom prst="rect">
            <a:avLst/>
          </a:prstGeom>
        </p:spPr>
      </p:pic>
      <p:sp>
        <p:nvSpPr>
          <p:cNvPr id="18" name="Text Box 5">
            <a:extLst>
              <a:ext uri="{FF2B5EF4-FFF2-40B4-BE49-F238E27FC236}">
                <a16:creationId xmlns:a16="http://schemas.microsoft.com/office/drawing/2014/main" id="{D6DC0D17-40A2-DB47-927B-E24E5DAC577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00847" y="1859518"/>
            <a:ext cx="589905" cy="246221"/>
          </a:xfrm>
          <a:prstGeom prst="rect">
            <a:avLst/>
          </a:prstGeom>
          <a:noFill/>
          <a:ln>
            <a:noFill/>
          </a:ln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 algn="ctr">
              <a:defRPr/>
            </a:pPr>
            <a:r>
              <a:rPr lang="en-US" dirty="0">
                <a:latin typeface="Arial" charset="0"/>
              </a:rPr>
              <a:t>Sponsors</a:t>
            </a:r>
          </a:p>
        </p:txBody>
      </p:sp>
    </p:spTree>
    <p:extLst>
      <p:ext uri="{BB962C8B-B14F-4D97-AF65-F5344CB8AC3E}">
        <p14:creationId xmlns:p14="http://schemas.microsoft.com/office/powerpoint/2010/main" val="1766936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F5C08-9863-464B-8ADE-A89BC41090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4566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136525"/>
            <a:ext cx="2170112" cy="60340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36525"/>
            <a:ext cx="6361113" cy="60340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3E5D2-22FF-DE40-BB45-5904AFD691A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765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F124-AF04-5448-81DF-7A81BF3CA4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5088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96FCB-D23A-A24C-9D82-3F41F4AC5D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72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66CF4-B06C-C644-947A-3193A300C1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616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6F97B-9CFF-B245-85B9-914B1C89C3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215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45999-4989-CE46-9052-5F6CD8C2D6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90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E257F-3AC2-0942-956E-433F540C01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4679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5DC85-1E39-6F45-8D26-88CB57EE5C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7511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941DA-054F-A74C-AF1A-5876988B7C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5985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25" y="776288"/>
            <a:ext cx="8455025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36525"/>
            <a:ext cx="8683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1279525"/>
            <a:ext cx="8458200" cy="489108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900" b="0">
                <a:solidFill>
                  <a:srgbClr val="092E5C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462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61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 b="0">
                <a:solidFill>
                  <a:srgbClr val="092E5C"/>
                </a:solidFill>
                <a:latin typeface="Arial" charset="0"/>
              </a:defRPr>
            </a:lvl1pPr>
          </a:lstStyle>
          <a:p>
            <a:pPr>
              <a:defRPr/>
            </a:pPr>
            <a:fld id="{27D0F9EB-4EAC-1044-9312-C01285DE51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333375" y="6219825"/>
            <a:ext cx="1157288" cy="6096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en-US" sz="4000">
                <a:solidFill>
                  <a:schemeClr val="tx2"/>
                </a:solidFill>
                <a:latin typeface="Times New Roman" charset="0"/>
              </a:rPr>
              <a:t>OGC</a:t>
            </a:r>
          </a:p>
        </p:txBody>
      </p:sp>
      <p:sp>
        <p:nvSpPr>
          <p:cNvPr id="1032" name="Text Box 20"/>
          <p:cNvSpPr txBox="1">
            <a:spLocks noChangeArrowheads="1"/>
          </p:cNvSpPr>
          <p:nvPr/>
        </p:nvSpPr>
        <p:spPr bwMode="auto">
          <a:xfrm>
            <a:off x="1498600" y="6270625"/>
            <a:ext cx="93663" cy="244475"/>
          </a:xfrm>
          <a:prstGeom prst="rect">
            <a:avLst/>
          </a:prstGeom>
          <a:noFill/>
          <a:ln>
            <a:noFill/>
          </a:ln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-128"/>
              </a:defRPr>
            </a:lvl9pPr>
          </a:lstStyle>
          <a:p>
            <a:pPr>
              <a:defRPr/>
            </a:pPr>
            <a:r>
              <a:rPr lang="en-US" altLang="en-US">
                <a:solidFill>
                  <a:schemeClr val="tx2"/>
                </a:solidFill>
                <a:latin typeface="Arial" charset="0"/>
              </a:rPr>
              <a:t>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33363" indent="-233363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 sz="24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1pPr>
      <a:lvl2pPr marL="569913" indent="-22225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20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2pPr>
      <a:lvl3pPr marL="912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•"/>
        <a:defRPr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3pPr>
      <a:lvl4pPr marL="12557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–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4pPr>
      <a:lvl5pPr marL="15986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5pPr>
      <a:lvl6pPr marL="20558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6pPr>
      <a:lvl7pPr marL="25130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7pPr>
      <a:lvl8pPr marL="29702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8pPr>
      <a:lvl9pPr marL="3427413" indent="-228600" algn="l" rtl="0" eaLnBrk="0" fontAlgn="base" hangingPunct="0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portal.opengeospatial.org/files/?artifact_id=9016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l.opengeospatial.org/files/?artifact_id=90162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124200"/>
            <a:ext cx="7772400" cy="1143000"/>
          </a:xfrm>
        </p:spPr>
        <p:txBody>
          <a:bodyPr/>
          <a:lstStyle/>
          <a:p>
            <a:r>
              <a:rPr lang="en-US" dirty="0" err="1"/>
              <a:t>TimeseriesML</a:t>
            </a:r>
            <a:r>
              <a:rPr lang="en-US" dirty="0"/>
              <a:t> SWG </a:t>
            </a:r>
            <a:r>
              <a:rPr lang="en-US" dirty="0"/>
              <a:t>Closing Plenary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191000"/>
            <a:ext cx="6400800" cy="1371600"/>
          </a:xfrm>
        </p:spPr>
        <p:txBody>
          <a:bodyPr/>
          <a:lstStyle/>
          <a:p>
            <a:r>
              <a:rPr lang="en-US" altLang="en-US" dirty="0">
                <a:ea typeface="MS PGothic" charset="-128"/>
              </a:rPr>
              <a:t>112th OGC Technical Committee</a:t>
            </a:r>
          </a:p>
          <a:p>
            <a:r>
              <a:rPr lang="en-US" altLang="en-US" dirty="0">
                <a:ea typeface="MS PGothic" charset="-128"/>
              </a:rPr>
              <a:t>Banff, Canada</a:t>
            </a:r>
          </a:p>
          <a:p>
            <a:r>
              <a:rPr lang="en-US" altLang="en-US" dirty="0" smtClean="0">
                <a:ea typeface="MS PGothic" charset="-128"/>
              </a:rPr>
              <a:t>Paul Hershberg/Steve Olson</a:t>
            </a:r>
          </a:p>
          <a:p>
            <a:r>
              <a:rPr lang="en-GB" altLang="en-US" b="1" dirty="0"/>
              <a:t>National Oceanic and Atmospheric Administration (NOAA)</a:t>
            </a:r>
          </a:p>
          <a:p>
            <a:r>
              <a:rPr lang="en-GB" altLang="en-US" b="1" dirty="0"/>
              <a:t>National Weather Service (NWS</a:t>
            </a:r>
            <a:r>
              <a:rPr lang="en-GB" altLang="en-US" b="1" dirty="0" smtClean="0"/>
              <a:t>)</a:t>
            </a:r>
            <a:endParaRPr lang="en-US" altLang="en-US" dirty="0">
              <a:ea typeface="MS PGothic" charset="-128"/>
            </a:endParaRPr>
          </a:p>
          <a:p>
            <a:r>
              <a:rPr lang="en-US" altLang="en-US" dirty="0">
                <a:ea typeface="MS PGothic" charset="-128"/>
              </a:rPr>
              <a:t>12 September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09900" y="6553200"/>
            <a:ext cx="3276600" cy="3048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24181" y="1253896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1806921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most important thing for this WG is</a:t>
            </a:r>
            <a:r>
              <a:rPr lang="mr-IN" dirty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/>
              <a:t>Revision towards </a:t>
            </a:r>
            <a:r>
              <a:rPr lang="en-US" dirty="0" err="1"/>
              <a:t>TimeseriesML</a:t>
            </a:r>
            <a:r>
              <a:rPr lang="en-US" dirty="0"/>
              <a:t> v1.3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620226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38200" y="914400"/>
            <a:ext cx="8458200" cy="489108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b="0" kern="0" dirty="0"/>
              <a:t>Recap on </a:t>
            </a:r>
            <a:r>
              <a:rPr lang="en-US" b="0" kern="0" dirty="0" err="1"/>
              <a:t>TimeseriesML</a:t>
            </a:r>
            <a:r>
              <a:rPr lang="en-US" b="0" kern="0" dirty="0"/>
              <a:t> Versions 1.3 (Proposal)</a:t>
            </a:r>
          </a:p>
          <a:p>
            <a:pPr lvl="1"/>
            <a:r>
              <a:rPr lang="en-US" sz="1800" b="0" i="1" kern="0" dirty="0"/>
              <a:t>Side </a:t>
            </a:r>
            <a:r>
              <a:rPr lang="en-US" sz="1800" b="0" i="1" kern="0" dirty="0"/>
              <a:t>presentation </a:t>
            </a:r>
            <a:r>
              <a:rPr lang="en-US" sz="1400" b="0" i="1" kern="0" dirty="0"/>
              <a:t>(</a:t>
            </a:r>
            <a:r>
              <a:rPr lang="en-US" sz="1400" b="0" i="1" kern="0" dirty="0">
                <a:hlinkClick r:id="rId2"/>
              </a:rPr>
              <a:t>https://portal.opengeospatial.org/files/?</a:t>
            </a:r>
            <a:r>
              <a:rPr lang="en-US" sz="1400" b="0" i="1" kern="0" dirty="0" smtClean="0">
                <a:hlinkClick r:id="rId2"/>
              </a:rPr>
              <a:t>artifact_id=90162</a:t>
            </a:r>
            <a:r>
              <a:rPr lang="en-US" sz="1400" b="0" i="1" kern="0" dirty="0" smtClean="0"/>
              <a:t>)</a:t>
            </a:r>
            <a:endParaRPr lang="en-US" sz="1400" b="0" i="1" kern="0" dirty="0"/>
          </a:p>
          <a:p>
            <a:pPr lvl="1"/>
            <a:r>
              <a:rPr lang="en-US" sz="1800" b="0" i="1" kern="0" dirty="0"/>
              <a:t>Request For Change #577. </a:t>
            </a:r>
            <a:r>
              <a:rPr lang="en-US" sz="1600" b="0" i="1" kern="0" dirty="0"/>
              <a:t>Proposal submitted for consideration by TC</a:t>
            </a:r>
          </a:p>
          <a:p>
            <a:pPr lvl="1"/>
            <a:r>
              <a:rPr lang="en-US" sz="1800" b="0" i="1" kern="0" dirty="0"/>
              <a:t>OGC </a:t>
            </a:r>
            <a:r>
              <a:rPr lang="en-US" sz="1800" b="0" i="1" kern="0" dirty="0" err="1"/>
              <a:t>Ver</a:t>
            </a:r>
            <a:r>
              <a:rPr lang="en-US" sz="1800" b="0" i="1" kern="0" dirty="0"/>
              <a:t> 1.3 Document status</a:t>
            </a:r>
          </a:p>
          <a:p>
            <a:pPr lvl="1"/>
            <a:r>
              <a:rPr lang="en-US" sz="1800" b="0" i="1" kern="0" dirty="0"/>
              <a:t>OGC Blog</a:t>
            </a:r>
          </a:p>
          <a:p>
            <a:r>
              <a:rPr lang="en-US" b="0" kern="0" dirty="0" err="1"/>
              <a:t>TimeseriesML</a:t>
            </a:r>
            <a:r>
              <a:rPr lang="en-US" b="0" kern="0" dirty="0"/>
              <a:t> Version 2.0 Requirements</a:t>
            </a:r>
          </a:p>
          <a:p>
            <a:pPr lvl="1"/>
            <a:r>
              <a:rPr lang="en-US" sz="1800" b="0" i="1" kern="0" dirty="0" err="1"/>
              <a:t>Github</a:t>
            </a:r>
            <a:r>
              <a:rPr lang="en-US" sz="1800" b="0" i="1" kern="0" dirty="0"/>
              <a:t> area created to list these</a:t>
            </a:r>
          </a:p>
          <a:p>
            <a:r>
              <a:rPr lang="en-US" b="0" kern="0" dirty="0"/>
              <a:t>NASA's Time Series Working Group Final Report Completed</a:t>
            </a:r>
          </a:p>
          <a:p>
            <a:r>
              <a:rPr lang="en-US" b="0" kern="0" dirty="0"/>
              <a:t>Harmonizing Differences in </a:t>
            </a:r>
            <a:r>
              <a:rPr lang="en-US" b="0" kern="0" dirty="0" err="1"/>
              <a:t>TimeseriesML</a:t>
            </a:r>
            <a:r>
              <a:rPr lang="en-US" b="0" kern="0" dirty="0"/>
              <a:t>/O&amp;M with WCS Coverage model/CIS1.1 and OGC    </a:t>
            </a:r>
          </a:p>
          <a:p>
            <a:r>
              <a:rPr lang="en-US" b="0" kern="0" dirty="0"/>
              <a:t>Development on the new Proposed OGC Temporal Abstract Specification</a:t>
            </a:r>
          </a:p>
          <a:p>
            <a:r>
              <a:rPr lang="en-US" b="0" kern="0" dirty="0"/>
              <a:t>Other Issues</a:t>
            </a:r>
          </a:p>
        </p:txBody>
      </p:sp>
    </p:spTree>
    <p:extLst>
      <p:ext uri="{BB962C8B-B14F-4D97-AF65-F5344CB8AC3E}">
        <p14:creationId xmlns:p14="http://schemas.microsoft.com/office/powerpoint/2010/main" val="2179921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Activity Summary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half" idx="4294967295"/>
          </p:nvPr>
        </p:nvSpPr>
        <p:spPr>
          <a:xfrm>
            <a:off x="273050" y="1349375"/>
            <a:ext cx="4222750" cy="4899025"/>
          </a:xfrm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numCol="1"/>
          <a:lstStyle/>
          <a:p>
            <a:r>
              <a:rPr lang="en-US" sz="2000" dirty="0">
                <a:latin typeface="Arial" charset="0"/>
                <a:ea typeface="MS PGothic" charset="0"/>
              </a:rPr>
              <a:t>Discussion topics</a:t>
            </a:r>
          </a:p>
          <a:p>
            <a:pPr lvl="1"/>
            <a:r>
              <a:rPr lang="en-US" sz="1600" dirty="0">
                <a:latin typeface="Arial" charset="0"/>
                <a:ea typeface="MS PGothic" charset="0"/>
              </a:rPr>
              <a:t>Revision to the </a:t>
            </a:r>
            <a:r>
              <a:rPr lang="en-US" sz="1600" dirty="0" err="1">
                <a:latin typeface="Arial" charset="0"/>
                <a:ea typeface="MS PGothic" charset="0"/>
              </a:rPr>
              <a:t>Timeseries</a:t>
            </a:r>
            <a:r>
              <a:rPr lang="en-US" sz="1600" dirty="0">
                <a:latin typeface="Arial" charset="0"/>
                <a:ea typeface="MS PGothic" charset="0"/>
              </a:rPr>
              <a:t> </a:t>
            </a:r>
            <a:r>
              <a:rPr lang="en-US" sz="1600" dirty="0" smtClean="0">
                <a:latin typeface="Arial" charset="0"/>
                <a:ea typeface="MS PGothic" charset="0"/>
              </a:rPr>
              <a:t>standard (</a:t>
            </a:r>
            <a:r>
              <a:rPr lang="en-US" sz="1600" dirty="0" err="1" smtClean="0">
                <a:latin typeface="Arial" charset="0"/>
                <a:ea typeface="MS PGothic" charset="0"/>
              </a:rPr>
              <a:t>Ver</a:t>
            </a:r>
            <a:r>
              <a:rPr lang="en-US" sz="1600" dirty="0" smtClean="0">
                <a:latin typeface="Arial" charset="0"/>
                <a:ea typeface="MS PGothic" charset="0"/>
              </a:rPr>
              <a:t> 1.3)</a:t>
            </a:r>
            <a:endParaRPr lang="en-US" sz="1600" dirty="0">
              <a:latin typeface="Arial" charset="0"/>
              <a:ea typeface="MS PGothic" charset="0"/>
            </a:endParaRPr>
          </a:p>
          <a:p>
            <a:pPr lvl="1"/>
            <a:r>
              <a:rPr lang="en-US" sz="1600" dirty="0" smtClean="0">
                <a:latin typeface="Arial" charset="0"/>
                <a:ea typeface="MS PGothic" charset="0"/>
              </a:rPr>
              <a:t>Recap on Work </a:t>
            </a:r>
            <a:r>
              <a:rPr lang="en-US" sz="1600" dirty="0">
                <a:latin typeface="Arial" charset="0"/>
                <a:ea typeface="MS PGothic" charset="0"/>
              </a:rPr>
              <a:t>done by the NASA TSWG</a:t>
            </a:r>
          </a:p>
          <a:p>
            <a:pPr lvl="1"/>
            <a:r>
              <a:rPr lang="en-US" sz="1600" dirty="0" err="1">
                <a:latin typeface="Arial" charset="0"/>
                <a:ea typeface="MS PGothic" charset="0"/>
              </a:rPr>
              <a:t>Timeseries</a:t>
            </a:r>
            <a:r>
              <a:rPr lang="en-US" sz="1600" dirty="0">
                <a:latin typeface="Arial" charset="0"/>
                <a:ea typeface="MS PGothic" charset="0"/>
              </a:rPr>
              <a:t> </a:t>
            </a:r>
            <a:r>
              <a:rPr lang="en-US" sz="1600" dirty="0" smtClean="0">
                <a:latin typeface="Arial" charset="0"/>
                <a:ea typeface="MS PGothic" charset="0"/>
              </a:rPr>
              <a:t>API</a:t>
            </a:r>
          </a:p>
          <a:p>
            <a:pPr lvl="1"/>
            <a:r>
              <a:rPr lang="en-US" sz="1600" dirty="0" err="1" smtClean="0">
                <a:latin typeface="Arial" charset="0"/>
                <a:ea typeface="MS PGothic" charset="0"/>
              </a:rPr>
              <a:t>Timeseries</a:t>
            </a:r>
            <a:r>
              <a:rPr lang="en-US" sz="1600" dirty="0" smtClean="0">
                <a:latin typeface="Arial" charset="0"/>
                <a:ea typeface="MS PGothic" charset="0"/>
              </a:rPr>
              <a:t> Version 2.0 Requirements</a:t>
            </a:r>
          </a:p>
          <a:p>
            <a:pPr lvl="1"/>
            <a:r>
              <a:rPr lang="en-US" sz="1600" dirty="0" smtClean="0">
                <a:latin typeface="Arial" charset="0"/>
                <a:ea typeface="MS PGothic" charset="0"/>
              </a:rPr>
              <a:t>Harmonization among OGC/ISO standards</a:t>
            </a:r>
          </a:p>
          <a:p>
            <a:pPr lvl="1"/>
            <a:r>
              <a:rPr lang="en-US" sz="1600" dirty="0" smtClean="0">
                <a:latin typeface="Arial" charset="0"/>
                <a:ea typeface="MS PGothic" charset="0"/>
              </a:rPr>
              <a:t>Development of The Temporal Abstract Specification as an Abstract Topic (figure out scope statement)</a:t>
            </a:r>
          </a:p>
          <a:p>
            <a:pPr lvl="1"/>
            <a:r>
              <a:rPr lang="en-US" sz="1600" dirty="0" smtClean="0">
                <a:latin typeface="Arial" charset="0"/>
                <a:ea typeface="MS PGothic" charset="0"/>
              </a:rPr>
              <a:t>OGC Blog</a:t>
            </a:r>
          </a:p>
          <a:p>
            <a:pPr lvl="1"/>
            <a:r>
              <a:rPr lang="en-US" sz="1600" dirty="0" err="1" smtClean="0">
                <a:latin typeface="Arial" charset="0"/>
                <a:ea typeface="MS PGothic" charset="0"/>
              </a:rPr>
              <a:t>Github</a:t>
            </a:r>
            <a:r>
              <a:rPr lang="en-US" sz="1600" dirty="0" smtClean="0">
                <a:latin typeface="Arial" charset="0"/>
                <a:ea typeface="MS PGothic" charset="0"/>
              </a:rPr>
              <a:t> (move URL)</a:t>
            </a:r>
          </a:p>
          <a:p>
            <a:pPr lvl="1"/>
            <a:r>
              <a:rPr lang="en-US" sz="1600" dirty="0" err="1" smtClean="0">
                <a:latin typeface="Arial" charset="0"/>
                <a:ea typeface="MS PGothic" charset="0"/>
              </a:rPr>
              <a:t>Ver</a:t>
            </a:r>
            <a:r>
              <a:rPr lang="en-US" sz="1600" dirty="0" smtClean="0">
                <a:latin typeface="Arial" charset="0"/>
                <a:ea typeface="MS PGothic" charset="0"/>
              </a:rPr>
              <a:t> 1.2 schemas need to be made available</a:t>
            </a:r>
            <a:endParaRPr lang="en-US" sz="1600" dirty="0">
              <a:latin typeface="Arial" charset="0"/>
              <a:ea typeface="MS PGothic" charset="0"/>
            </a:endParaRPr>
          </a:p>
        </p:txBody>
      </p:sp>
      <p:sp>
        <p:nvSpPr>
          <p:cNvPr id="17" name="Content Placeholder 5"/>
          <p:cNvSpPr txBox="1">
            <a:spLocks/>
          </p:cNvSpPr>
          <p:nvPr/>
        </p:nvSpPr>
        <p:spPr bwMode="auto">
          <a:xfrm>
            <a:off x="4648200" y="4152900"/>
            <a:ext cx="4222750" cy="99060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2000" b="0" dirty="0">
                <a:latin typeface="Arial" charset="0"/>
                <a:ea typeface="MS PGothic" charset="0"/>
              </a:rPr>
              <a:t>Upcoming deliverables</a:t>
            </a:r>
          </a:p>
          <a:p>
            <a:pPr lvl="1"/>
            <a:r>
              <a:rPr lang="en-US" sz="1600" b="0" dirty="0">
                <a:latin typeface="Arial" charset="0"/>
                <a:ea typeface="MS PGothic" charset="0"/>
              </a:rPr>
              <a:t>Timeseries v1.3</a:t>
            </a:r>
          </a:p>
        </p:txBody>
      </p:sp>
      <p:sp>
        <p:nvSpPr>
          <p:cNvPr id="19" name="Content Placeholder 5"/>
          <p:cNvSpPr txBox="1">
            <a:spLocks/>
          </p:cNvSpPr>
          <p:nvPr/>
        </p:nvSpPr>
        <p:spPr bwMode="auto">
          <a:xfrm>
            <a:off x="4643582" y="1344756"/>
            <a:ext cx="4222750" cy="2693843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en-US" sz="2000" b="0" kern="0" dirty="0"/>
              <a:t>Coordination (ongoing and planned)</a:t>
            </a:r>
          </a:p>
          <a:p>
            <a:pPr lvl="1">
              <a:defRPr/>
            </a:pPr>
            <a:r>
              <a:rPr lang="en-US" sz="1600" b="0" kern="0" dirty="0"/>
              <a:t>WCS SWG</a:t>
            </a:r>
          </a:p>
          <a:p>
            <a:pPr lvl="1">
              <a:defRPr/>
            </a:pPr>
            <a:r>
              <a:rPr lang="en-US" sz="1600" b="0" kern="0" dirty="0"/>
              <a:t>NASA Timeseries Working </a:t>
            </a:r>
            <a:r>
              <a:rPr lang="en-US" sz="1600" b="0" kern="0" dirty="0" smtClean="0"/>
              <a:t>Group</a:t>
            </a:r>
          </a:p>
          <a:p>
            <a:pPr lvl="1">
              <a:defRPr/>
            </a:pPr>
            <a:r>
              <a:rPr lang="en-US" sz="1600" b="0" kern="0" dirty="0" err="1" smtClean="0"/>
              <a:t>MetOcean</a:t>
            </a:r>
            <a:r>
              <a:rPr lang="en-US" sz="1600" b="0" kern="0" dirty="0" smtClean="0"/>
              <a:t> DWG</a:t>
            </a:r>
          </a:p>
          <a:p>
            <a:pPr lvl="1">
              <a:defRPr/>
            </a:pPr>
            <a:r>
              <a:rPr lang="en-US" sz="1600" b="0" kern="0" dirty="0" err="1" smtClean="0"/>
              <a:t>Teimporal</a:t>
            </a:r>
            <a:r>
              <a:rPr lang="en-US" sz="1600" b="0" kern="0" dirty="0" smtClean="0"/>
              <a:t> DWG</a:t>
            </a:r>
          </a:p>
          <a:p>
            <a:pPr lvl="1">
              <a:defRPr/>
            </a:pPr>
            <a:r>
              <a:rPr lang="en-US" sz="1600" b="0" kern="0" dirty="0" smtClean="0"/>
              <a:t>ISO 19123</a:t>
            </a:r>
          </a:p>
          <a:p>
            <a:pPr lvl="1">
              <a:defRPr/>
            </a:pPr>
            <a:r>
              <a:rPr lang="en-US" sz="1600" b="0" kern="0" dirty="0" smtClean="0"/>
              <a:t>ISO 19156</a:t>
            </a:r>
            <a:endParaRPr lang="en-US" sz="1600" b="0" kern="0" dirty="0"/>
          </a:p>
        </p:txBody>
      </p:sp>
      <p:sp>
        <p:nvSpPr>
          <p:cNvPr id="20" name="Content Placeholder 5"/>
          <p:cNvSpPr txBox="1">
            <a:spLocks/>
          </p:cNvSpPr>
          <p:nvPr/>
        </p:nvSpPr>
        <p:spPr bwMode="auto">
          <a:xfrm>
            <a:off x="4648200" y="5334000"/>
            <a:ext cx="4222750" cy="91440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33363" indent="-2333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 sz="24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56991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20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912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•"/>
              <a:defRPr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2557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–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5986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0558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6pPr>
            <a:lvl7pPr marL="25130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7pPr>
            <a:lvl8pPr marL="29702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8pPr>
            <a:lvl9pPr marL="342741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92E5C"/>
              </a:buClr>
              <a:buChar char="»"/>
              <a:defRPr sz="16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sz="2000" b="0" dirty="0">
                <a:latin typeface="Arial" charset="0"/>
                <a:ea typeface="MS PGothic" charset="0"/>
              </a:rPr>
              <a:t>Future meetings</a:t>
            </a:r>
          </a:p>
          <a:p>
            <a:pPr lvl="1"/>
            <a:r>
              <a:rPr lang="en-US" sz="1600" b="0" dirty="0">
                <a:latin typeface="Arial" charset="0"/>
                <a:ea typeface="MS PGothic" charset="0"/>
              </a:rPr>
              <a:t>Next TC </a:t>
            </a:r>
            <a:r>
              <a:rPr lang="en-US" sz="1600" b="0" dirty="0" smtClean="0">
                <a:latin typeface="Arial" charset="0"/>
                <a:ea typeface="MS PGothic" charset="0"/>
              </a:rPr>
              <a:t>Meeting in France</a:t>
            </a:r>
            <a:endParaRPr lang="en-US" sz="1600" b="0" dirty="0">
              <a:latin typeface="Arial" charset="0"/>
              <a:ea typeface="MS PGothic" charset="0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973388" y="6553200"/>
            <a:ext cx="3200400" cy="2286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498529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TimeseriesML</a:t>
            </a:r>
            <a:r>
              <a:rPr lang="en-US" dirty="0"/>
              <a:t> revision towards v1.3</a:t>
            </a:r>
          </a:p>
          <a:p>
            <a:r>
              <a:rPr lang="en-US" dirty="0"/>
              <a:t>Development on the new Proposed OGC Temporal Abstract Specification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973388" y="6553200"/>
            <a:ext cx="3200400" cy="2286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1446439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1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ea typeface="MS PGothic" charset="-128"/>
              </a:rPr>
              <a:t>Motion to approve release of 15-042r6 as OGC </a:t>
            </a:r>
            <a:r>
              <a:rPr lang="en-US" altLang="en-US" dirty="0" err="1">
                <a:ea typeface="MS PGothic" charset="-128"/>
              </a:rPr>
              <a:t>TimeseriesML</a:t>
            </a:r>
            <a:r>
              <a:rPr lang="en-US" altLang="en-US" dirty="0">
                <a:ea typeface="MS PGothic" charset="-128"/>
              </a:rPr>
              <a:t> version 1.3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altLang="en-US" sz="2200" dirty="0">
                <a:ea typeface="MS PGothic" charset="-128"/>
              </a:rPr>
              <a:t>The </a:t>
            </a:r>
            <a:r>
              <a:rPr lang="en-US" altLang="en-US" sz="2200" dirty="0" err="1">
                <a:ea typeface="MS PGothic" charset="-128"/>
              </a:rPr>
              <a:t>TimeseriesML</a:t>
            </a:r>
            <a:r>
              <a:rPr lang="en-US" altLang="en-US" sz="2200" dirty="0">
                <a:ea typeface="MS PGothic" charset="-128"/>
              </a:rPr>
              <a:t> SWG recommends that the OGC Technical Committee approve release of OGC 15-042r6 as OGC </a:t>
            </a:r>
            <a:r>
              <a:rPr lang="en-US" altLang="en-US" sz="2200" dirty="0" err="1">
                <a:ea typeface="MS PGothic" charset="-128"/>
              </a:rPr>
              <a:t>TimeseriesML</a:t>
            </a:r>
            <a:r>
              <a:rPr lang="en-US" altLang="en-US" sz="2200" dirty="0">
                <a:ea typeface="MS PGothic" charset="-128"/>
              </a:rPr>
              <a:t> version 1.3 </a:t>
            </a:r>
            <a:r>
              <a:rPr lang="en-US" sz="2200" dirty="0"/>
              <a:t>Encoding Standard. </a:t>
            </a:r>
            <a:endParaRPr lang="en-US" altLang="ja-JP" sz="2200" dirty="0">
              <a:ea typeface="MS PGothic" charset="-128"/>
            </a:endParaRPr>
          </a:p>
          <a:p>
            <a:pPr lvl="1"/>
            <a:r>
              <a:rPr lang="en-US" altLang="en-US" dirty="0">
                <a:ea typeface="MS PGothic" charset="-128"/>
              </a:rPr>
              <a:t>Pending any final edits and review by OGC staff</a:t>
            </a:r>
          </a:p>
          <a:p>
            <a:pPr lvl="1"/>
            <a:r>
              <a:rPr lang="en-US" altLang="en-US" dirty="0">
                <a:ea typeface="MS PGothic" charset="-128"/>
              </a:rPr>
              <a:t>Motion: Steve Olson</a:t>
            </a:r>
          </a:p>
          <a:p>
            <a:pPr lvl="1"/>
            <a:r>
              <a:rPr lang="en-US" altLang="en-US" dirty="0">
                <a:ea typeface="MS PGothic" charset="-128"/>
              </a:rPr>
              <a:t>Second: Steve </a:t>
            </a:r>
            <a:r>
              <a:rPr lang="en-US" altLang="en-US" dirty="0" err="1">
                <a:ea typeface="MS PGothic" charset="-128"/>
              </a:rPr>
              <a:t>Olding</a:t>
            </a:r>
            <a:endParaRPr lang="en-US" altLang="en-US" dirty="0">
              <a:ea typeface="MS PGothic" charset="-128"/>
            </a:endParaRPr>
          </a:p>
          <a:p>
            <a:pPr lvl="1"/>
            <a:r>
              <a:rPr lang="en-US" altLang="en-US" dirty="0">
                <a:ea typeface="MS PGothic" charset="-128"/>
              </a:rPr>
              <a:t>Discussion:</a:t>
            </a:r>
          </a:p>
          <a:p>
            <a:pPr lvl="1"/>
            <a:r>
              <a:rPr lang="en-US" altLang="en-US" dirty="0">
                <a:ea typeface="MS PGothic" charset="-128"/>
              </a:rPr>
              <a:t>There was no objection to unanimous consent</a:t>
            </a:r>
          </a:p>
          <a:p>
            <a:r>
              <a:rPr lang="en-US" altLang="en-US" sz="2200" dirty="0">
                <a:ea typeface="MS PGothic" charset="-128"/>
              </a:rPr>
              <a:t>This revision adds an optional </a:t>
            </a:r>
            <a:r>
              <a:rPr lang="en-US" altLang="en-US" sz="2200" i="1" dirty="0" err="1">
                <a:ea typeface="MS PGothic" charset="-128"/>
              </a:rPr>
              <a:t>numberTimeSteps</a:t>
            </a:r>
            <a:r>
              <a:rPr lang="en-US" altLang="en-US" sz="2200" dirty="0">
                <a:ea typeface="MS PGothic" charset="-128"/>
              </a:rPr>
              <a:t> property to </a:t>
            </a:r>
            <a:r>
              <a:rPr lang="en-US" altLang="en-US" sz="2200" dirty="0" err="1">
                <a:ea typeface="MS PGothic" charset="-128"/>
              </a:rPr>
              <a:t>TimeseriesMetadata</a:t>
            </a:r>
            <a:r>
              <a:rPr lang="en-US" altLang="en-US" sz="2200" dirty="0">
                <a:ea typeface="MS PGothic" charset="-128"/>
              </a:rPr>
              <a:t> in </a:t>
            </a:r>
            <a:r>
              <a:rPr lang="en-US" altLang="en-US" sz="2200" i="1" dirty="0" smtClean="0">
                <a:ea typeface="MS PGothic" charset="-128"/>
              </a:rPr>
              <a:t>timeseriesMetadata.xsd</a:t>
            </a:r>
            <a:r>
              <a:rPr lang="en-US" altLang="en-US" sz="2200" dirty="0" smtClean="0">
                <a:ea typeface="MS PGothic" charset="-128"/>
              </a:rPr>
              <a:t> schema.</a:t>
            </a:r>
          </a:p>
          <a:p>
            <a:r>
              <a:rPr lang="en-US" sz="2200" dirty="0"/>
              <a:t>The proposed enhancement for Version 1.3 is informative. It is for the addition of a “count” of the number of time steps in a time series, or if applicable, each regularly spaced segment of a whole irregularly spaced time series. </a:t>
            </a:r>
          </a:p>
          <a:p>
            <a:pPr marL="0" indent="0">
              <a:buNone/>
            </a:pPr>
            <a:r>
              <a:rPr lang="en-US" altLang="en-US" dirty="0" smtClean="0">
                <a:ea typeface="MS PGothic" charset="-128"/>
              </a:rPr>
              <a:t> </a:t>
            </a:r>
            <a:endParaRPr lang="en-US" altLang="en-US" dirty="0">
              <a:ea typeface="MS PGothic" charset="-128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973388" y="6553200"/>
            <a:ext cx="3200400" cy="2286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798901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1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>
                <a:ea typeface="MS PGothic" charset="-128"/>
              </a:rPr>
              <a:t>Motion to approve release of 15-042r6 as OGC </a:t>
            </a:r>
            <a:r>
              <a:rPr lang="en-US" altLang="en-US" dirty="0" err="1">
                <a:ea typeface="MS PGothic" charset="-128"/>
              </a:rPr>
              <a:t>TimeseriesML</a:t>
            </a:r>
            <a:r>
              <a:rPr lang="en-US" altLang="en-US" dirty="0">
                <a:ea typeface="MS PGothic" charset="-128"/>
              </a:rPr>
              <a:t> version </a:t>
            </a:r>
            <a:r>
              <a:rPr lang="en-US" altLang="en-US" dirty="0" smtClean="0">
                <a:ea typeface="MS PGothic" charset="-128"/>
              </a:rPr>
              <a:t>1.3 (</a:t>
            </a:r>
            <a:r>
              <a:rPr lang="en-US" altLang="en-US" dirty="0" err="1" smtClean="0">
                <a:ea typeface="MS PGothic" charset="-128"/>
              </a:rPr>
              <a:t>cont</a:t>
            </a:r>
            <a:r>
              <a:rPr lang="en-US" altLang="en-US" dirty="0" smtClean="0">
                <a:ea typeface="MS PGothic" charset="-128"/>
              </a:rPr>
              <a:t>) </a:t>
            </a:r>
            <a:endParaRPr lang="en-US" altLang="en-US" dirty="0">
              <a:ea typeface="MS PGothic" charset="-128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44487" y="914400"/>
            <a:ext cx="8458200" cy="54102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The proposed “</a:t>
            </a:r>
            <a:r>
              <a:rPr lang="en-US" dirty="0" err="1"/>
              <a:t>numberTimeSteps</a:t>
            </a:r>
            <a:r>
              <a:rPr lang="en-US" dirty="0"/>
              <a:t>” entry was kept optional for backward compatibility: users of </a:t>
            </a:r>
            <a:r>
              <a:rPr lang="en-US" dirty="0" err="1"/>
              <a:t>TimeseriesML</a:t>
            </a:r>
            <a:r>
              <a:rPr lang="en-US" dirty="0"/>
              <a:t> can choose to not use or populate the value if they have incomplete time series, continuously occurring time series, time series with missing data, etc</a:t>
            </a:r>
            <a:r>
              <a:rPr lang="en-US" dirty="0" smtClean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See the following slides for more information regarding this proposed request for change: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900" dirty="0" smtClean="0"/>
          </a:p>
          <a:p>
            <a:pPr marL="347663" lvl="1" indent="0">
              <a:buNone/>
            </a:pPr>
            <a:r>
              <a:rPr lang="en-US" i="1" dirty="0">
                <a:hlinkClick r:id="rId3"/>
              </a:rPr>
              <a:t>https://portal.opengeospatial.org/files/?</a:t>
            </a:r>
            <a:r>
              <a:rPr lang="en-US" i="1" dirty="0" smtClean="0">
                <a:hlinkClick r:id="rId3"/>
              </a:rPr>
              <a:t>artifact_id=90162</a:t>
            </a:r>
            <a:endParaRPr lang="en-US" i="1" dirty="0" smtClean="0"/>
          </a:p>
          <a:p>
            <a:pPr marL="347663" lvl="1" indent="0">
              <a:buNone/>
            </a:pPr>
            <a:endParaRPr lang="en-US" sz="1000" i="1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15-042r6_TimeseriesML1.3_-_XML_Encoding OGC Doc is currently being revised/updated. Changes are being made to accommodate the proposal.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973388" y="6553200"/>
            <a:ext cx="3200400" cy="228600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Copyright © 2019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472314924"/>
      </p:ext>
    </p:extLst>
  </p:cSld>
  <p:clrMapOvr>
    <a:masterClrMapping/>
  </p:clrMapOvr>
</p:sld>
</file>

<file path=ppt/theme/theme1.xml><?xml version="1.0" encoding="utf-8"?>
<a:theme xmlns:a="http://schemas.openxmlformats.org/drawingml/2006/main" name="OGC_PowerPoint_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GC_PowerPoin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noAutofit/>
      </a:bodyPr>
      <a:lstStyle>
        <a:defPPr>
          <a:defRPr dirty="0" err="1" smtClean="0"/>
        </a:defPPr>
      </a:lstStyle>
    </a:txDef>
  </a:objectDefaults>
  <a:extraClrSchemeLst>
    <a:extraClrScheme>
      <a:clrScheme name="OGC_PowerPoin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GC_PowerPoint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1563</TotalTime>
  <Words>390</Words>
  <Application>Microsoft Office PowerPoint</Application>
  <PresentationFormat>On-screen Show (4:3)</PresentationFormat>
  <Paragraphs>73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PGothic</vt:lpstr>
      <vt:lpstr>Arial</vt:lpstr>
      <vt:lpstr>Arial Black</vt:lpstr>
      <vt:lpstr>CG Times</vt:lpstr>
      <vt:lpstr>Times New Roman</vt:lpstr>
      <vt:lpstr>OGC_PowerPoint_Template</vt:lpstr>
      <vt:lpstr>TimeseriesML SWG Closing Plenary Report</vt:lpstr>
      <vt:lpstr>The most important thing for this WG is…</vt:lpstr>
      <vt:lpstr>Agenda</vt:lpstr>
      <vt:lpstr>Activity Summary</vt:lpstr>
      <vt:lpstr>Key activities</vt:lpstr>
      <vt:lpstr>Motion to approve release of 15-042r6 as OGC TimeseriesML version 1.3 </vt:lpstr>
      <vt:lpstr>Motion to approve release of 15-042r6 as OGC TimeseriesML version 1.3 (cont) 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Volunteered Geographic Information (VGI) Workshop</dc:title>
  <dc:subject>OGC TC/PC</dc:subject>
  <dc:creator>Scott Simmons</dc:creator>
  <cp:lastModifiedBy>Paul Hershberg</cp:lastModifiedBy>
  <cp:revision>93</cp:revision>
  <cp:lastPrinted>2003-02-03T21:59:32Z</cp:lastPrinted>
  <dcterms:created xsi:type="dcterms:W3CDTF">2015-09-08T23:47:11Z</dcterms:created>
  <dcterms:modified xsi:type="dcterms:W3CDTF">2019-09-12T13:27:30Z</dcterms:modified>
</cp:coreProperties>
</file>