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65" r:id="rId5"/>
    <p:sldId id="262" r:id="rId6"/>
    <p:sldId id="263" r:id="rId7"/>
    <p:sldId id="266" r:id="rId8"/>
    <p:sldId id="264" r:id="rId9"/>
    <p:sldId id="259" r:id="rId10"/>
    <p:sldId id="260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4660"/>
  </p:normalViewPr>
  <p:slideViewPr>
    <p:cSldViewPr snapToGrid="0">
      <p:cViewPr varScale="1">
        <p:scale>
          <a:sx n="81" d="100"/>
          <a:sy n="81" d="100"/>
        </p:scale>
        <p:origin x="82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tif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tif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1652251" y="214313"/>
            <a:ext cx="75342" cy="215444"/>
          </a:xfrm>
          <a:prstGeom prst="rect">
            <a:avLst/>
          </a:prstGeom>
          <a:noFill/>
          <a:ln>
            <a:noFill/>
          </a:ln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US" altLang="en-US" sz="800">
                <a:solidFill>
                  <a:srgbClr val="FFFFFF"/>
                </a:solidFill>
                <a:latin typeface="Arial" charset="0"/>
              </a:rPr>
              <a:t>®</a:t>
            </a:r>
          </a:p>
        </p:txBody>
      </p:sp>
      <p:pic>
        <p:nvPicPr>
          <p:cNvPr id="5" name="Picture 10" descr="OGC header 2010122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Picture 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1" y="6096000"/>
            <a:ext cx="18415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3276600"/>
            <a:ext cx="10363200" cy="1143000"/>
          </a:xfrm>
        </p:spPr>
        <p:txBody>
          <a:bodyPr/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4572000"/>
            <a:ext cx="8534400" cy="13716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92E5C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013200" y="6400800"/>
            <a:ext cx="4368800" cy="304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D52992AF-B417-3F49-A1FC-7962D298409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699447" y="1867440"/>
            <a:ext cx="589905" cy="246221"/>
          </a:xfrm>
          <a:prstGeom prst="rect">
            <a:avLst/>
          </a:prstGeom>
          <a:noFill/>
          <a:ln>
            <a:noFill/>
          </a:ln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n-US" sz="1000" dirty="0">
                <a:latin typeface="Arial" charset="0"/>
              </a:rPr>
              <a:t>Sponsors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B1C37A-F0D1-8F47-BAAE-3C2557750D5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68800" y="1219200"/>
            <a:ext cx="3251200" cy="647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2C718D-EF28-5148-92C2-A2B948A9DF9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641600" y="1905000"/>
            <a:ext cx="2540000" cy="774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C3548D8-4622-7940-ADA5-9D4A50C5828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0" y="2055218"/>
            <a:ext cx="3048000" cy="4911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1BE9671-A7AD-3E45-9542-D2C032380AD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9491" y="2567940"/>
            <a:ext cx="3583709" cy="660400"/>
          </a:xfrm>
          <a:prstGeom prst="rect">
            <a:avLst/>
          </a:prstGeom>
        </p:spPr>
      </p:pic>
      <p:sp>
        <p:nvSpPr>
          <p:cNvPr id="15" name="Text Box 5">
            <a:extLst>
              <a:ext uri="{FF2B5EF4-FFF2-40B4-BE49-F238E27FC236}">
                <a16:creationId xmlns:a16="http://schemas.microsoft.com/office/drawing/2014/main" id="{9BA4B970-6715-AD46-A2A0-2379F5011A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139274" y="929579"/>
            <a:ext cx="1784143" cy="246221"/>
          </a:xfrm>
          <a:prstGeom prst="rect">
            <a:avLst/>
          </a:prstGeom>
          <a:noFill/>
          <a:ln>
            <a:noFill/>
          </a:ln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n-US" sz="1000" dirty="0">
                <a:latin typeface="Arial" charset="0"/>
              </a:rPr>
              <a:t>Strategic Member Support by</a:t>
            </a:r>
          </a:p>
        </p:txBody>
      </p:sp>
    </p:spTree>
    <p:extLst>
      <p:ext uri="{BB962C8B-B14F-4D97-AF65-F5344CB8AC3E}">
        <p14:creationId xmlns:p14="http://schemas.microsoft.com/office/powerpoint/2010/main" val="3406895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F5C08-9863-464B-8ADE-A89BC4109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575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3717" y="136525"/>
            <a:ext cx="2893483" cy="60340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9034" y="136525"/>
            <a:ext cx="8481484" cy="60340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3E5D2-22FF-DE40-BB45-5904AFD691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9878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1652251" y="214313"/>
            <a:ext cx="75342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US" altLang="en-US" sz="800">
                <a:solidFill>
                  <a:srgbClr val="FFFFFF"/>
                </a:solidFill>
                <a:latin typeface="Arial" charset="0"/>
              </a:rPr>
              <a:t>®</a:t>
            </a:r>
          </a:p>
        </p:txBody>
      </p:sp>
      <p:pic>
        <p:nvPicPr>
          <p:cNvPr id="5" name="Picture 10" descr="OGC header 2010122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Picture 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1" y="6096000"/>
            <a:ext cx="18415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3276600"/>
            <a:ext cx="10363200" cy="1143000"/>
          </a:xfrm>
        </p:spPr>
        <p:txBody>
          <a:bodyPr/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4572000"/>
            <a:ext cx="8534400" cy="13716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92E5C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013200" y="6400800"/>
            <a:ext cx="4368800" cy="304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11" name="Text Box 5"/>
          <p:cNvSpPr txBox="1">
            <a:spLocks noChangeArrowheads="1"/>
          </p:cNvSpPr>
          <p:nvPr userDrawn="1"/>
        </p:nvSpPr>
        <p:spPr bwMode="auto">
          <a:xfrm>
            <a:off x="6065924" y="1123951"/>
            <a:ext cx="1038746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n-US" sz="1000" dirty="0">
                <a:solidFill>
                  <a:prstClr val="black"/>
                </a:solidFill>
                <a:latin typeface="Arial" charset="0"/>
              </a:rPr>
              <a:t>Meeting Sponsor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4B21E8-179C-7F4E-B1E2-8F2F04B8095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1627314"/>
            <a:ext cx="6197600" cy="75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858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F124-AF04-5448-81DF-7A81BF3CA4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1149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96FCB-D23A-A24C-9D82-3F41F4AC5D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517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1433" y="1279525"/>
            <a:ext cx="55372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1833" y="1279525"/>
            <a:ext cx="55372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66CF4-B06C-C644-947A-3193A300C1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4388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6F97B-9CFF-B245-85B9-914B1C89C3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9434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45999-4989-CE46-9052-5F6CD8C2D6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776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E257F-3AC2-0942-956E-433F540C01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40858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5DC85-1E39-6F45-8D26-88CB57EE5C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5962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F124-AF04-5448-81DF-7A81BF3CA4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61700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941DA-054F-A74C-AF1A-5876988B7C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99541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F5C08-9863-464B-8ADE-A89BC4109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2995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3717" y="136525"/>
            <a:ext cx="2893483" cy="60340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9034" y="136525"/>
            <a:ext cx="8481484" cy="60340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3E5D2-22FF-DE40-BB45-5904AFD691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7413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11652251" y="214313"/>
            <a:ext cx="75342" cy="215444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US" altLang="en-US" sz="800" smtClean="0">
                <a:solidFill>
                  <a:srgbClr val="FFFFFF"/>
                </a:solidFill>
                <a:latin typeface="Arial" charset="0"/>
              </a:rPr>
              <a:t>®</a:t>
            </a:r>
          </a:p>
        </p:txBody>
      </p:sp>
      <p:pic>
        <p:nvPicPr>
          <p:cNvPr id="5" name="Picture 10" descr="OGC header 2010122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Picture 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1" y="6096000"/>
            <a:ext cx="18415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16000" y="3276600"/>
            <a:ext cx="10363200" cy="1143000"/>
          </a:xfrm>
        </p:spPr>
        <p:txBody>
          <a:bodyPr/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4572000"/>
            <a:ext cx="8534400" cy="13716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92E5C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013200" y="6400800"/>
            <a:ext cx="4368800" cy="304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8" name="Text Box 5"/>
          <p:cNvSpPr txBox="1">
            <a:spLocks noChangeArrowheads="1"/>
          </p:cNvSpPr>
          <p:nvPr userDrawn="1"/>
        </p:nvSpPr>
        <p:spPr bwMode="auto">
          <a:xfrm>
            <a:off x="5678227" y="1201332"/>
            <a:ext cx="1038746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n-US" sz="1000" smtClean="0">
                <a:latin typeface="Arial" charset="0"/>
              </a:rPr>
              <a:t>Meeting Sponsor</a:t>
            </a:r>
            <a:endParaRPr lang="en-US" sz="1000" dirty="0" smtClean="0"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18934" y="1646862"/>
            <a:ext cx="5757333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4866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F124-AF04-5448-81DF-7A81BF3CA4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8902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96FCB-D23A-A24C-9D82-3F41F4AC5D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30027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1433" y="1279525"/>
            <a:ext cx="55372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1833" y="1279525"/>
            <a:ext cx="55372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66CF4-B06C-C644-947A-3193A300C1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72130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6F97B-9CFF-B245-85B9-914B1C89C3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83161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45999-4989-CE46-9052-5F6CD8C2D6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4460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E257F-3AC2-0942-956E-433F540C01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3772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96FCB-D23A-A24C-9D82-3F41F4AC5D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18221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5DC85-1E39-6F45-8D26-88CB57EE5C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93762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941DA-054F-A74C-AF1A-5876988B7C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79188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F5C08-9863-464B-8ADE-A89BC4109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86165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3717" y="136525"/>
            <a:ext cx="2893483" cy="6034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9034" y="136525"/>
            <a:ext cx="8481484" cy="6034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3E5D2-22FF-DE40-BB45-5904AFD691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565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1433" y="1279525"/>
            <a:ext cx="55372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1833" y="1279525"/>
            <a:ext cx="55372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66CF4-B06C-C644-947A-3193A300C1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9655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6F97B-9CFF-B245-85B9-914B1C89C3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355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45999-4989-CE46-9052-5F6CD8C2D6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954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E257F-3AC2-0942-956E-433F540C01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36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5DC85-1E39-6F45-8D26-88CB57EE5C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08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941DA-054F-A74C-AF1A-5876988B7C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0271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834" y="776288"/>
            <a:ext cx="11273367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034" y="136525"/>
            <a:ext cx="1157816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433" y="1279525"/>
            <a:ext cx="11277600" cy="489108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4517" y="6553200"/>
            <a:ext cx="426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900" b="0">
                <a:solidFill>
                  <a:srgbClr val="092E5C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462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94800" y="6553200"/>
            <a:ext cx="254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 b="0">
                <a:solidFill>
                  <a:srgbClr val="092E5C"/>
                </a:solidFill>
                <a:latin typeface="Arial" charset="0"/>
              </a:defRPr>
            </a:lvl1pPr>
          </a:lstStyle>
          <a:p>
            <a:pPr>
              <a:defRPr/>
            </a:pPr>
            <a:fld id="{27D0F9EB-4EAC-1044-9312-C01285DE51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444500" y="6219825"/>
            <a:ext cx="1168590" cy="61555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en-US" sz="4000">
                <a:solidFill>
                  <a:schemeClr val="tx2"/>
                </a:solidFill>
                <a:latin typeface="Times New Roman" charset="0"/>
              </a:rPr>
              <a:t>OGC</a:t>
            </a:r>
          </a:p>
        </p:txBody>
      </p:sp>
      <p:sp>
        <p:nvSpPr>
          <p:cNvPr id="1032" name="Text Box 20"/>
          <p:cNvSpPr txBox="1">
            <a:spLocks noChangeArrowheads="1"/>
          </p:cNvSpPr>
          <p:nvPr/>
        </p:nvSpPr>
        <p:spPr bwMode="auto">
          <a:xfrm>
            <a:off x="1998134" y="6270626"/>
            <a:ext cx="94578" cy="246221"/>
          </a:xfrm>
          <a:prstGeom prst="rect">
            <a:avLst/>
          </a:prstGeom>
          <a:noFill/>
          <a:ln>
            <a:noFill/>
          </a:ln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US" altLang="en-US" sz="1000">
                <a:solidFill>
                  <a:schemeClr val="tx2"/>
                </a:solidFill>
                <a:latin typeface="Arial" charset="0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val="694949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33363" indent="-233363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 sz="24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1pPr>
      <a:lvl2pPr marL="569913" indent="-22225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20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2pPr>
      <a:lvl3pPr marL="912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3pPr>
      <a:lvl4pPr marL="12557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4pPr>
      <a:lvl5pPr marL="15986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5pPr>
      <a:lvl6pPr marL="2055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6pPr>
      <a:lvl7pPr marL="25130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7pPr>
      <a:lvl8pPr marL="29702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8pPr>
      <a:lvl9pPr marL="34274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834" y="776288"/>
            <a:ext cx="11273367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034" y="136525"/>
            <a:ext cx="1157816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433" y="1279525"/>
            <a:ext cx="112776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4517" y="6553200"/>
            <a:ext cx="426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900" b="0">
                <a:solidFill>
                  <a:srgbClr val="092E5C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 dirty="0"/>
              <a:t>Copyright © 2018 Open Geospatial Consortium</a:t>
            </a:r>
          </a:p>
        </p:txBody>
      </p:sp>
      <p:sp>
        <p:nvSpPr>
          <p:cNvPr id="462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94800" y="6553200"/>
            <a:ext cx="254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 b="0">
                <a:solidFill>
                  <a:srgbClr val="092E5C"/>
                </a:solidFill>
                <a:latin typeface="Arial" charset="0"/>
              </a:defRPr>
            </a:lvl1pPr>
          </a:lstStyle>
          <a:p>
            <a:pPr>
              <a:defRPr/>
            </a:pPr>
            <a:fld id="{27D0F9EB-4EAC-1044-9312-C01285DE51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444500" y="6219825"/>
            <a:ext cx="1168590" cy="61555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en-US" sz="4000">
                <a:solidFill>
                  <a:srgbClr val="44546A"/>
                </a:solidFill>
                <a:latin typeface="Times New Roman" charset="0"/>
              </a:rPr>
              <a:t>OGC</a:t>
            </a:r>
          </a:p>
        </p:txBody>
      </p:sp>
      <p:sp>
        <p:nvSpPr>
          <p:cNvPr id="1032" name="Text Box 20"/>
          <p:cNvSpPr txBox="1">
            <a:spLocks noChangeArrowheads="1"/>
          </p:cNvSpPr>
          <p:nvPr/>
        </p:nvSpPr>
        <p:spPr bwMode="auto">
          <a:xfrm>
            <a:off x="1998134" y="6270626"/>
            <a:ext cx="94578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US" altLang="en-US" sz="1000">
                <a:solidFill>
                  <a:srgbClr val="44546A"/>
                </a:solidFill>
                <a:latin typeface="Arial" charset="0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val="707302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33363" indent="-233363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 sz="24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1pPr>
      <a:lvl2pPr marL="569913" indent="-22225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20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2pPr>
      <a:lvl3pPr marL="912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3pPr>
      <a:lvl4pPr marL="12557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4pPr>
      <a:lvl5pPr marL="15986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5pPr>
      <a:lvl6pPr marL="2055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6pPr>
      <a:lvl7pPr marL="25130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7pPr>
      <a:lvl8pPr marL="29702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8pPr>
      <a:lvl9pPr marL="34274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834" y="776288"/>
            <a:ext cx="11273367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9034" y="136525"/>
            <a:ext cx="1157816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433" y="1279525"/>
            <a:ext cx="112776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64517" y="6553200"/>
            <a:ext cx="4267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900" b="0">
                <a:solidFill>
                  <a:srgbClr val="092E5C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 dirty="0"/>
              <a:t>Copyright © </a:t>
            </a:r>
            <a:r>
              <a:rPr lang="en-US" altLang="en-US" dirty="0" smtClean="0"/>
              <a:t>2017 </a:t>
            </a:r>
            <a:r>
              <a:rPr lang="en-US" altLang="en-US" dirty="0"/>
              <a:t>Open Geospatial Consortium</a:t>
            </a:r>
          </a:p>
        </p:txBody>
      </p:sp>
      <p:sp>
        <p:nvSpPr>
          <p:cNvPr id="462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94800" y="6553200"/>
            <a:ext cx="254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 b="0">
                <a:solidFill>
                  <a:srgbClr val="092E5C"/>
                </a:solidFill>
                <a:latin typeface="Arial" charset="0"/>
              </a:defRPr>
            </a:lvl1pPr>
          </a:lstStyle>
          <a:p>
            <a:pPr>
              <a:defRPr/>
            </a:pPr>
            <a:fld id="{27D0F9EB-4EAC-1044-9312-C01285DE51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444500" y="6219825"/>
            <a:ext cx="1168590" cy="615553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en-US" sz="4000" smtClean="0">
                <a:solidFill>
                  <a:schemeClr val="tx2"/>
                </a:solidFill>
                <a:latin typeface="Times New Roman" charset="0"/>
              </a:rPr>
              <a:t>OGC</a:t>
            </a:r>
          </a:p>
        </p:txBody>
      </p:sp>
      <p:sp>
        <p:nvSpPr>
          <p:cNvPr id="1032" name="Text Box 20"/>
          <p:cNvSpPr txBox="1">
            <a:spLocks noChangeArrowheads="1"/>
          </p:cNvSpPr>
          <p:nvPr/>
        </p:nvSpPr>
        <p:spPr bwMode="auto">
          <a:xfrm>
            <a:off x="1998134" y="6270626"/>
            <a:ext cx="94578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US" altLang="en-US" sz="1000" smtClean="0">
                <a:solidFill>
                  <a:schemeClr val="tx2"/>
                </a:solidFill>
                <a:latin typeface="Arial" charset="0"/>
              </a:rPr>
              <a:t>®</a:t>
            </a:r>
          </a:p>
        </p:txBody>
      </p:sp>
    </p:spTree>
    <p:extLst>
      <p:ext uri="{BB962C8B-B14F-4D97-AF65-F5344CB8AC3E}">
        <p14:creationId xmlns:p14="http://schemas.microsoft.com/office/powerpoint/2010/main" val="389567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33363" indent="-233363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 sz="24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1pPr>
      <a:lvl2pPr marL="569913" indent="-22225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20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2pPr>
      <a:lvl3pPr marL="912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3pPr>
      <a:lvl4pPr marL="12557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4pPr>
      <a:lvl5pPr marL="15986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5pPr>
      <a:lvl6pPr marL="2055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6pPr>
      <a:lvl7pPr marL="25130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7pPr>
      <a:lvl8pPr marL="29702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8pPr>
      <a:lvl9pPr marL="34274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ogc.standardstracker.org/show_request.cgi?id=577" TargetMode="Externa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1981" y="3399475"/>
            <a:ext cx="7772400" cy="1143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600" dirty="0" err="1" smtClean="0"/>
              <a:t>Timeseries</a:t>
            </a:r>
            <a:r>
              <a:rPr lang="en-US" sz="2600" dirty="0" smtClean="0"/>
              <a:t> SWG Request For Change:</a:t>
            </a:r>
            <a:br>
              <a:rPr lang="en-US" sz="2600" dirty="0" smtClean="0"/>
            </a:br>
            <a:r>
              <a:rPr lang="en-US" sz="2600" dirty="0" smtClean="0"/>
              <a:t>Proposed Addition of Optional Count of Time (Data) Steps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4752438"/>
            <a:ext cx="6400800" cy="1371600"/>
          </a:xfrm>
        </p:spPr>
        <p:txBody>
          <a:bodyPr/>
          <a:lstStyle/>
          <a:p>
            <a:r>
              <a:rPr lang="en-US" altLang="en-US" sz="1600" dirty="0">
                <a:ea typeface="MS PGothic" charset="-128"/>
              </a:rPr>
              <a:t>112th OGC Technical Committee</a:t>
            </a:r>
          </a:p>
          <a:p>
            <a:r>
              <a:rPr lang="en-US" altLang="en-US" sz="1600" dirty="0">
                <a:ea typeface="MS PGothic" charset="-128"/>
              </a:rPr>
              <a:t>Banff, Canada</a:t>
            </a:r>
          </a:p>
          <a:p>
            <a:r>
              <a:rPr lang="en-GB" altLang="en-US" sz="1600" b="1" dirty="0"/>
              <a:t>Steve Olson / Paul Hershberg</a:t>
            </a:r>
          </a:p>
          <a:p>
            <a:r>
              <a:rPr lang="en-GB" altLang="en-US" sz="1600" b="1" dirty="0"/>
              <a:t>National Oceanic and Atmospheric Administration (NOAA)</a:t>
            </a:r>
          </a:p>
          <a:p>
            <a:r>
              <a:rPr lang="en-GB" altLang="en-US" sz="1600" b="1" dirty="0"/>
              <a:t>National Weather Service (NWS)</a:t>
            </a:r>
          </a:p>
          <a:p>
            <a:r>
              <a:rPr lang="en-US" altLang="en-US" dirty="0" smtClean="0">
                <a:ea typeface="MS PGothic" charset="-128"/>
              </a:rPr>
              <a:t>11 September, </a:t>
            </a:r>
            <a:r>
              <a:rPr lang="en-US" altLang="en-US" dirty="0">
                <a:ea typeface="MS PGothic" charset="-128"/>
              </a:rPr>
              <a:t>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457700" y="6543964"/>
            <a:ext cx="3276600" cy="3048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dirty="0">
                <a:ea typeface="MS PGothic" charset="-128"/>
              </a:rPr>
              <a:t>Copyright © 2019 Open Geospatial Consortium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48181" y="125389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b="1" dirty="0" err="1">
              <a:solidFill>
                <a:prstClr val="black"/>
              </a:solidFill>
              <a:latin typeface="CG Times" charset="0"/>
              <a:ea typeface="MS PGothic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D70D6B-6B27-C54E-9E45-CD7F0D9C0B38}"/>
              </a:ext>
            </a:extLst>
          </p:cNvPr>
          <p:cNvSpPr txBox="1"/>
          <p:nvPr/>
        </p:nvSpPr>
        <p:spPr>
          <a:xfrm>
            <a:off x="6053959" y="1135117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b="1" dirty="0" err="1">
              <a:solidFill>
                <a:prstClr val="black"/>
              </a:solidFill>
              <a:latin typeface="CG Times" charset="0"/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7202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38389" y="1053737"/>
            <a:ext cx="8458200" cy="4891088"/>
          </a:xfrm>
        </p:spPr>
        <p:txBody>
          <a:bodyPr/>
          <a:lstStyle/>
          <a:p>
            <a:r>
              <a:rPr lang="en-US" dirty="0" smtClean="0"/>
              <a:t>Background on Proposal</a:t>
            </a:r>
            <a:r>
              <a:rPr lang="de-DE" dirty="0"/>
              <a:t> </a:t>
            </a:r>
            <a:r>
              <a:rPr lang="de-DE" dirty="0" smtClean="0"/>
              <a:t>for the </a:t>
            </a:r>
            <a:r>
              <a:rPr lang="en-US" altLang="en-US" dirty="0" smtClean="0"/>
              <a:t>Request </a:t>
            </a:r>
            <a:r>
              <a:rPr lang="en-US" altLang="en-US" dirty="0"/>
              <a:t>for </a:t>
            </a:r>
            <a:r>
              <a:rPr lang="en-US" altLang="en-US" dirty="0" smtClean="0"/>
              <a:t>Change (RFC)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for a motion to be considered </a:t>
            </a:r>
            <a:r>
              <a:rPr lang="en-US" dirty="0"/>
              <a:t>by the </a:t>
            </a:r>
            <a:r>
              <a:rPr lang="en-US" dirty="0" smtClean="0"/>
              <a:t>TC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The NWS Use Case</a:t>
            </a:r>
          </a:p>
          <a:p>
            <a:pPr lvl="1"/>
            <a:endParaRPr lang="en-US" altLang="en-US" sz="1200" dirty="0" smtClean="0"/>
          </a:p>
          <a:p>
            <a:r>
              <a:rPr lang="en-US" altLang="en-US" dirty="0" smtClean="0"/>
              <a:t>RFC </a:t>
            </a:r>
            <a:r>
              <a:rPr lang="en-US" altLang="en-US" dirty="0" smtClean="0"/>
              <a:t>#577 Created</a:t>
            </a:r>
            <a:endParaRPr lang="en-US" altLang="en-US" dirty="0" smtClean="0"/>
          </a:p>
          <a:p>
            <a:pPr lvl="1"/>
            <a:endParaRPr lang="en-US" altLang="en-US" sz="1200" dirty="0" smtClean="0"/>
          </a:p>
          <a:p>
            <a:r>
              <a:rPr lang="en-US" dirty="0" smtClean="0"/>
              <a:t>Reasons For RFC</a:t>
            </a:r>
          </a:p>
          <a:p>
            <a:endParaRPr lang="en-US" sz="1400" dirty="0" smtClean="0"/>
          </a:p>
          <a:p>
            <a:r>
              <a:rPr lang="en-US" altLang="en-US" dirty="0" smtClean="0"/>
              <a:t>Issues with Implementation</a:t>
            </a:r>
          </a:p>
          <a:p>
            <a:endParaRPr lang="en-US" altLang="en-US" sz="1400" dirty="0" smtClean="0"/>
          </a:p>
          <a:p>
            <a:r>
              <a:rPr lang="en-US" dirty="0" smtClean="0"/>
              <a:t>OGC Doc </a:t>
            </a:r>
            <a:r>
              <a:rPr lang="en-US" sz="2000" dirty="0"/>
              <a:t>15-042</a:t>
            </a:r>
            <a:r>
              <a:rPr lang="en-US" sz="2000" b="1" dirty="0">
                <a:solidFill>
                  <a:srgbClr val="FF0000"/>
                </a:solidFill>
              </a:rPr>
              <a:t>r6</a:t>
            </a:r>
            <a:r>
              <a:rPr lang="en-US" sz="2000" dirty="0"/>
              <a:t>_15-042</a:t>
            </a:r>
            <a:r>
              <a:rPr lang="en-US" sz="2000" b="1" dirty="0">
                <a:solidFill>
                  <a:srgbClr val="FF0000"/>
                </a:solidFill>
              </a:rPr>
              <a:t>r4</a:t>
            </a:r>
            <a:r>
              <a:rPr lang="en-US" sz="2000" dirty="0"/>
              <a:t>_TimeseriesML</a:t>
            </a:r>
            <a:r>
              <a:rPr lang="en-US" sz="2000" b="1" dirty="0">
                <a:solidFill>
                  <a:srgbClr val="FF0000"/>
                </a:solidFill>
              </a:rPr>
              <a:t>1.3</a:t>
            </a:r>
            <a:r>
              <a:rPr lang="en-US" sz="2000" dirty="0"/>
              <a:t>_-_XML_Encoding </a:t>
            </a:r>
            <a:endParaRPr lang="en-US" sz="2000" dirty="0" smtClean="0"/>
          </a:p>
          <a:p>
            <a:endParaRPr lang="en-US" altLang="en-US" sz="1200" dirty="0" smtClean="0"/>
          </a:p>
          <a:p>
            <a:r>
              <a:rPr lang="en-US" altLang="en-US" dirty="0"/>
              <a:t>Schemas </a:t>
            </a:r>
            <a:r>
              <a:rPr lang="en-US" altLang="en-US" dirty="0" smtClean="0"/>
              <a:t>Affected:</a:t>
            </a:r>
            <a:endParaRPr lang="en-US" altLang="en-US" dirty="0"/>
          </a:p>
          <a:p>
            <a:pPr lvl="1"/>
            <a:r>
              <a:rPr lang="en-US" altLang="en-US" dirty="0" smtClean="0"/>
              <a:t>Proposed </a:t>
            </a:r>
            <a:r>
              <a:rPr lang="en-US" altLang="en-US" dirty="0"/>
              <a:t>Schema </a:t>
            </a:r>
            <a:r>
              <a:rPr lang="en-US" altLang="en-US" dirty="0" smtClean="0"/>
              <a:t>Change to </a:t>
            </a:r>
            <a:r>
              <a:rPr lang="en-US" altLang="en-US" b="1" i="1" u="sng" dirty="0" smtClean="0">
                <a:solidFill>
                  <a:srgbClr val="FF0000"/>
                </a:solidFill>
              </a:rPr>
              <a:t>timeseriesMetadata.xsd</a:t>
            </a:r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>
                <a:ea typeface="MS PGothic" charset="-128"/>
              </a:rPr>
              <a:t>Copyright © 2017 Open Geospatial Consortium</a:t>
            </a:r>
            <a:endParaRPr lang="en-US" altLang="en-US" dirty="0"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289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295401"/>
            <a:ext cx="8458200" cy="5121275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The NWS would like to encode a time series of certain forecast observations (i.e. temperature):</a:t>
            </a:r>
          </a:p>
          <a:p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i="1" dirty="0"/>
              <a:t> </a:t>
            </a:r>
            <a:r>
              <a:rPr lang="en-US" sz="2400" b="1" i="1" u="sng" dirty="0">
                <a:solidFill>
                  <a:srgbClr val="FF0000"/>
                </a:solidFill>
              </a:rPr>
              <a:t>every 1 hour</a:t>
            </a:r>
            <a:r>
              <a:rPr lang="en-US" sz="2400" b="1" i="1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for the 1st </a:t>
            </a:r>
            <a:r>
              <a:rPr lang="en-US" sz="2400" dirty="0">
                <a:solidFill>
                  <a:srgbClr val="FF0000"/>
                </a:solidFill>
              </a:rPr>
              <a:t>36</a:t>
            </a:r>
            <a:r>
              <a:rPr lang="en-US" sz="2400" dirty="0"/>
              <a:t> hours of the time series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b="1" i="1" dirty="0"/>
              <a:t> </a:t>
            </a:r>
            <a:r>
              <a:rPr lang="en-US" sz="2400" b="1" i="1" u="sng" dirty="0">
                <a:solidFill>
                  <a:schemeClr val="accent1"/>
                </a:solidFill>
              </a:rPr>
              <a:t>every 3 hours</a:t>
            </a:r>
            <a:r>
              <a:rPr lang="en-US" sz="2400" b="1" i="1" dirty="0">
                <a:solidFill>
                  <a:schemeClr val="accent1"/>
                </a:solidFill>
              </a:rPr>
              <a:t> </a:t>
            </a:r>
            <a:r>
              <a:rPr lang="en-US" sz="2400" dirty="0"/>
              <a:t>from forecast hour </a:t>
            </a:r>
            <a:r>
              <a:rPr lang="en-US" sz="2400" dirty="0">
                <a:solidFill>
                  <a:schemeClr val="accent1"/>
                </a:solidFill>
              </a:rPr>
              <a:t>36 to 72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b="1" i="1" u="sng" dirty="0">
                <a:solidFill>
                  <a:schemeClr val="tx1"/>
                </a:solidFill>
              </a:rPr>
              <a:t>every 6 hours</a:t>
            </a:r>
            <a:r>
              <a:rPr lang="en-US" sz="2400" b="1" i="1" dirty="0">
                <a:solidFill>
                  <a:schemeClr val="tx1"/>
                </a:solidFill>
              </a:rPr>
              <a:t> </a:t>
            </a:r>
            <a:r>
              <a:rPr lang="en-US" sz="2400" dirty="0"/>
              <a:t>from forecast hour </a:t>
            </a:r>
            <a:r>
              <a:rPr lang="en-US" sz="2400" dirty="0">
                <a:solidFill>
                  <a:schemeClr val="tx1"/>
                </a:solidFill>
              </a:rPr>
              <a:t>72 out to 7 days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sz="1200" dirty="0"/>
          </a:p>
          <a:p>
            <a:r>
              <a:rPr lang="en-US" dirty="0" smtClean="0"/>
              <a:t>Thus</a:t>
            </a:r>
            <a:r>
              <a:rPr lang="en-US" dirty="0"/>
              <a:t>, there are 3 distinct time </a:t>
            </a:r>
            <a:r>
              <a:rPr lang="en-US" dirty="0" err="1" smtClean="0"/>
              <a:t>spacings</a:t>
            </a:r>
            <a:r>
              <a:rPr lang="en-US" dirty="0" smtClean="0"/>
              <a:t> comprising the entire, </a:t>
            </a:r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irregularly</a:t>
            </a:r>
            <a:r>
              <a:rPr lang="en-US" dirty="0" smtClean="0"/>
              <a:t> spaced time series. </a:t>
            </a:r>
            <a:endParaRPr lang="en-US" sz="1600" dirty="0"/>
          </a:p>
          <a:p>
            <a:endParaRPr lang="en-US" dirty="0"/>
          </a:p>
        </p:txBody>
      </p:sp>
      <p:sp>
        <p:nvSpPr>
          <p:cNvPr id="88" name="Title 1"/>
          <p:cNvSpPr txBox="1">
            <a:spLocks/>
          </p:cNvSpPr>
          <p:nvPr/>
        </p:nvSpPr>
        <p:spPr bwMode="auto">
          <a:xfrm>
            <a:off x="1676400" y="117986"/>
            <a:ext cx="8915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MS PGothic" pitchFamily="34" charset="-128"/>
                <a:cs typeface="MS PGothic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  <a:cs typeface="MS PGothic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  <a:cs typeface="MS PGothic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  <a:cs typeface="MS PGothic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MS PGothic" pitchFamily="34" charset="-128"/>
                <a:cs typeface="MS PGothic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rgbClr val="092E5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US" sz="2800" b="1" kern="0" dirty="0" smtClean="0">
                <a:effectLst/>
                <a:latin typeface="Arial"/>
              </a:rPr>
              <a:t>Background: Typical </a:t>
            </a:r>
            <a:r>
              <a:rPr lang="en-US" sz="2800" b="1" kern="0" dirty="0">
                <a:effectLst/>
                <a:latin typeface="Arial"/>
              </a:rPr>
              <a:t>NWS Use Case – Changing Time Periods</a:t>
            </a:r>
            <a:endParaRPr lang="en-US" sz="2800" kern="0" dirty="0">
              <a:latin typeface="Arial"/>
            </a:endParaRPr>
          </a:p>
        </p:txBody>
      </p:sp>
      <p:sp>
        <p:nvSpPr>
          <p:cNvPr id="89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533900" y="6629400"/>
            <a:ext cx="3200400" cy="2286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dirty="0">
                <a:ea typeface="MS PGothic" charset="-128"/>
              </a:rPr>
              <a:t>Copyright © 2019 Open Geospatial Consortium</a:t>
            </a:r>
          </a:p>
        </p:txBody>
      </p:sp>
      <p:cxnSp>
        <p:nvCxnSpPr>
          <p:cNvPr id="90" name="Straight Arrow Connector 89"/>
          <p:cNvCxnSpPr/>
          <p:nvPr/>
        </p:nvCxnSpPr>
        <p:spPr bwMode="auto">
          <a:xfrm>
            <a:off x="2133600" y="4505017"/>
            <a:ext cx="8305800" cy="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>
            <a:off x="2133600" y="4333567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/>
          <p:cNvCxnSpPr/>
          <p:nvPr/>
        </p:nvCxnSpPr>
        <p:spPr bwMode="auto">
          <a:xfrm>
            <a:off x="2286000" y="4333567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>
            <a:off x="2209800" y="4333567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/>
          <p:cNvCxnSpPr/>
          <p:nvPr/>
        </p:nvCxnSpPr>
        <p:spPr bwMode="auto">
          <a:xfrm>
            <a:off x="2362200" y="4339098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>
            <a:off x="24384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Straight Connector 95"/>
          <p:cNvCxnSpPr/>
          <p:nvPr/>
        </p:nvCxnSpPr>
        <p:spPr bwMode="auto">
          <a:xfrm>
            <a:off x="25146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>
            <a:off x="25908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>
            <a:off x="26670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>
            <a:off x="27432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>
            <a:off x="28194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>
            <a:off x="28956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>
            <a:off x="29718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>
            <a:off x="30480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>
            <a:off x="31242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>
            <a:off x="32004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/>
          <p:nvPr/>
        </p:nvCxnSpPr>
        <p:spPr bwMode="auto">
          <a:xfrm>
            <a:off x="3276600" y="4346472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>
            <a:off x="3360174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3431458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>
            <a:off x="35052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/>
          <p:cNvCxnSpPr/>
          <p:nvPr/>
        </p:nvCxnSpPr>
        <p:spPr bwMode="auto">
          <a:xfrm>
            <a:off x="36576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>
            <a:off x="3581400" y="4341556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2" name="Straight Connector 111"/>
          <p:cNvCxnSpPr/>
          <p:nvPr/>
        </p:nvCxnSpPr>
        <p:spPr bwMode="auto">
          <a:xfrm>
            <a:off x="3733800" y="4347087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38100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4" name="Straight Connector 113"/>
          <p:cNvCxnSpPr/>
          <p:nvPr/>
        </p:nvCxnSpPr>
        <p:spPr bwMode="auto">
          <a:xfrm>
            <a:off x="38862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Straight Connector 114"/>
          <p:cNvCxnSpPr/>
          <p:nvPr/>
        </p:nvCxnSpPr>
        <p:spPr bwMode="auto">
          <a:xfrm>
            <a:off x="39624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Straight Connector 115"/>
          <p:cNvCxnSpPr/>
          <p:nvPr/>
        </p:nvCxnSpPr>
        <p:spPr bwMode="auto">
          <a:xfrm>
            <a:off x="40386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Straight Connector 116"/>
          <p:cNvCxnSpPr/>
          <p:nvPr/>
        </p:nvCxnSpPr>
        <p:spPr bwMode="auto">
          <a:xfrm>
            <a:off x="41148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Straight Connector 117"/>
          <p:cNvCxnSpPr/>
          <p:nvPr/>
        </p:nvCxnSpPr>
        <p:spPr bwMode="auto">
          <a:xfrm>
            <a:off x="4191000" y="4349545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9" name="Straight Connector 118"/>
          <p:cNvCxnSpPr/>
          <p:nvPr/>
        </p:nvCxnSpPr>
        <p:spPr bwMode="auto">
          <a:xfrm>
            <a:off x="42672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Straight Connector 119"/>
          <p:cNvCxnSpPr/>
          <p:nvPr/>
        </p:nvCxnSpPr>
        <p:spPr bwMode="auto">
          <a:xfrm>
            <a:off x="43434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/>
          <p:cNvCxnSpPr/>
          <p:nvPr/>
        </p:nvCxnSpPr>
        <p:spPr bwMode="auto">
          <a:xfrm>
            <a:off x="44196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44958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122"/>
          <p:cNvCxnSpPr/>
          <p:nvPr/>
        </p:nvCxnSpPr>
        <p:spPr bwMode="auto">
          <a:xfrm>
            <a:off x="45720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46482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Straight Connector 124"/>
          <p:cNvCxnSpPr/>
          <p:nvPr/>
        </p:nvCxnSpPr>
        <p:spPr bwMode="auto">
          <a:xfrm>
            <a:off x="4731774" y="4362450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6" name="Straight Connector 125"/>
          <p:cNvCxnSpPr/>
          <p:nvPr/>
        </p:nvCxnSpPr>
        <p:spPr bwMode="auto">
          <a:xfrm>
            <a:off x="4803058" y="4362450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76800" y="4354461"/>
            <a:ext cx="0" cy="3429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105400" y="4359992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9" name="Straight Connector 128"/>
          <p:cNvCxnSpPr/>
          <p:nvPr/>
        </p:nvCxnSpPr>
        <p:spPr bwMode="auto">
          <a:xfrm>
            <a:off x="5334000" y="4362450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0" name="Straight Connector 129"/>
          <p:cNvCxnSpPr/>
          <p:nvPr/>
        </p:nvCxnSpPr>
        <p:spPr bwMode="auto">
          <a:xfrm>
            <a:off x="5562600" y="4362450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5791200" y="4367366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6019800" y="4367366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3" name="Straight Connector 132"/>
          <p:cNvCxnSpPr/>
          <p:nvPr/>
        </p:nvCxnSpPr>
        <p:spPr bwMode="auto">
          <a:xfrm>
            <a:off x="6248400" y="4362450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4" name="Straight Connector 133"/>
          <p:cNvCxnSpPr/>
          <p:nvPr/>
        </p:nvCxnSpPr>
        <p:spPr bwMode="auto">
          <a:xfrm>
            <a:off x="6477000" y="4367981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6705600" y="4370439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6934200" y="4370439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7162800" y="4375355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8" name="Straight Connector 137"/>
          <p:cNvCxnSpPr/>
          <p:nvPr/>
        </p:nvCxnSpPr>
        <p:spPr bwMode="auto">
          <a:xfrm>
            <a:off x="7391400" y="4375355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7620000" y="4359377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8059994" y="4367366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1" name="Straight Connector 140"/>
          <p:cNvCxnSpPr/>
          <p:nvPr/>
        </p:nvCxnSpPr>
        <p:spPr bwMode="auto">
          <a:xfrm>
            <a:off x="8534400" y="4372282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2" name="Straight Connector 141"/>
          <p:cNvCxnSpPr/>
          <p:nvPr/>
        </p:nvCxnSpPr>
        <p:spPr bwMode="auto">
          <a:xfrm>
            <a:off x="8991600" y="4367366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9448800" y="4375355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9906000" y="4380271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6" name="TextBox 145"/>
          <p:cNvSpPr txBox="1"/>
          <p:nvPr/>
        </p:nvSpPr>
        <p:spPr>
          <a:xfrm>
            <a:off x="4953000" y="4800600"/>
            <a:ext cx="9144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66"/>
                </a:solidFill>
                <a:latin typeface="CG Times" charset="0"/>
                <a:ea typeface="MS PGothic" charset="-128"/>
              </a:rPr>
              <a:t>Time   </a:t>
            </a:r>
            <a:r>
              <a:rPr lang="en-US" sz="2800" b="1" dirty="0">
                <a:solidFill>
                  <a:srgbClr val="000066"/>
                </a:solidFill>
                <a:latin typeface="CG Times" charset="0"/>
                <a:ea typeface="MS PGothic" charset="-128"/>
                <a:sym typeface="Wingdings" panose="05000000000000000000" pitchFamily="2" charset="2"/>
              </a:rPr>
              <a:t></a:t>
            </a:r>
            <a:endParaRPr lang="en-US" sz="2800" b="1" dirty="0">
              <a:solidFill>
                <a:srgbClr val="000066"/>
              </a:solidFill>
              <a:latin typeface="CG Times" charset="0"/>
              <a:ea typeface="MS PGothic" charset="-128"/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10287000" y="4370439"/>
            <a:ext cx="0" cy="34290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9" name="TextBox 178"/>
          <p:cNvSpPr txBox="1"/>
          <p:nvPr/>
        </p:nvSpPr>
        <p:spPr>
          <a:xfrm>
            <a:off x="10321413" y="4495800"/>
            <a:ext cx="685800" cy="3048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prstClr val="black"/>
                </a:solidFill>
                <a:latin typeface="CG Times" charset="0"/>
                <a:ea typeface="MS PGothic" charset="-128"/>
              </a:rPr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4145951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4" fill="hold">
                      <p:stCondLst>
                        <p:cond delay="indefinite"/>
                      </p:stCondLst>
                      <p:childTnLst>
                        <p:par>
                          <p:cTn id="315" fill="hold">
                            <p:stCondLst>
                              <p:cond delay="0"/>
                            </p:stCondLst>
                            <p:childTnLst>
                              <p:par>
                                <p:cTn id="3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-381000"/>
            <a:ext cx="9448800" cy="1219200"/>
          </a:xfrm>
        </p:spPr>
        <p:txBody>
          <a:bodyPr/>
          <a:lstStyle/>
          <a:p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err="1"/>
              <a:t>TimeseriesML</a:t>
            </a:r>
            <a:r>
              <a:rPr lang="en-US" sz="2800" b="1" dirty="0"/>
              <a:t> </a:t>
            </a:r>
            <a:r>
              <a:rPr lang="en-US" sz="2800" b="1" dirty="0" err="1"/>
              <a:t>Ver</a:t>
            </a:r>
            <a:r>
              <a:rPr lang="en-US" sz="2800" b="1" dirty="0"/>
              <a:t> 1.3 – Proposed New Requirement: </a:t>
            </a:r>
            <a:r>
              <a:rPr lang="en-US" sz="2800" b="1" i="1" u="sng" dirty="0" smtClean="0">
                <a:solidFill>
                  <a:srgbClr val="FF0000"/>
                </a:solidFill>
              </a:rPr>
              <a:t>Count Number of Time Steps </a:t>
            </a:r>
            <a:r>
              <a:rPr lang="en-US" sz="3100" b="1" dirty="0">
                <a:solidFill>
                  <a:srgbClr val="FF0000"/>
                </a:solidFill>
              </a:rPr>
              <a:t>– </a:t>
            </a:r>
            <a:r>
              <a:rPr lang="en-US" sz="3100" b="1" dirty="0" smtClean="0">
                <a:solidFill>
                  <a:schemeClr val="accent1"/>
                </a:solidFill>
              </a:rPr>
              <a:t>(</a:t>
            </a:r>
            <a:r>
              <a:rPr lang="en-US" sz="3100" b="1" i="1" dirty="0" smtClean="0">
                <a:solidFill>
                  <a:schemeClr val="accent1"/>
                </a:solidFill>
              </a:rPr>
              <a:t>XML Snippet)</a:t>
            </a:r>
            <a:endParaRPr lang="en-US" sz="3100" i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740229"/>
            <a:ext cx="8458200" cy="609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500" dirty="0">
                <a:solidFill>
                  <a:schemeClr val="tx1"/>
                </a:solidFill>
              </a:rPr>
              <a:t>                            </a:t>
            </a:r>
          </a:p>
          <a:p>
            <a:pPr marL="0" indent="0">
              <a:buNone/>
            </a:pPr>
            <a:r>
              <a:rPr lang="en-US" sz="1050" dirty="0"/>
              <a:t>&lt;</a:t>
            </a:r>
            <a:r>
              <a:rPr lang="en-US" sz="1050" dirty="0" err="1"/>
              <a:t>tsml:TimeseriesDomainRange</a:t>
            </a:r>
            <a:r>
              <a:rPr lang="en-US" sz="1050" dirty="0"/>
              <a:t>&gt;</a:t>
            </a:r>
          </a:p>
          <a:p>
            <a:pPr marL="0" indent="0">
              <a:buNone/>
            </a:pPr>
            <a:r>
              <a:rPr lang="en-US" sz="1050" dirty="0"/>
              <a:t>    &lt;/</a:t>
            </a:r>
            <a:r>
              <a:rPr lang="en-US" sz="1050" dirty="0" err="1"/>
              <a:t>domainSet</a:t>
            </a:r>
            <a:r>
              <a:rPr lang="en-US" sz="1050" dirty="0"/>
              <a:t>&gt;</a:t>
            </a:r>
          </a:p>
          <a:p>
            <a:pPr marL="0" indent="0">
              <a:buNone/>
            </a:pPr>
            <a:r>
              <a:rPr lang="en-US" sz="1050" dirty="0"/>
              <a:t>    &lt;/</a:t>
            </a:r>
            <a:r>
              <a:rPr lang="en-US" sz="1050" dirty="0" err="1"/>
              <a:t>rangeSet</a:t>
            </a:r>
            <a:r>
              <a:rPr lang="en-US" sz="1050" dirty="0"/>
              <a:t>&gt;</a:t>
            </a:r>
          </a:p>
          <a:p>
            <a:pPr marL="0" indent="0">
              <a:buNone/>
            </a:pPr>
            <a:r>
              <a:rPr lang="en-US" sz="1050" dirty="0"/>
              <a:t>    &lt;/</a:t>
            </a:r>
            <a:r>
              <a:rPr lang="en-US" sz="1050" dirty="0" err="1"/>
              <a:t>rangeType</a:t>
            </a:r>
            <a:r>
              <a:rPr lang="en-US" sz="1050" dirty="0"/>
              <a:t>&gt;</a:t>
            </a:r>
          </a:p>
          <a:p>
            <a:pPr marL="0" indent="0">
              <a:buNone/>
            </a:pPr>
            <a:r>
              <a:rPr lang="en-US" sz="1050" dirty="0"/>
              <a:t>    &lt;</a:t>
            </a:r>
            <a:r>
              <a:rPr lang="en-US" sz="1050" dirty="0" err="1"/>
              <a:t>tsml:metadata</a:t>
            </a:r>
            <a:r>
              <a:rPr lang="en-US" sz="1050" dirty="0"/>
              <a:t>&gt;</a:t>
            </a:r>
          </a:p>
          <a:p>
            <a:pPr marL="0" indent="0">
              <a:buNone/>
            </a:pPr>
            <a:r>
              <a:rPr lang="en-US" sz="1000" dirty="0"/>
              <a:t>        &lt;</a:t>
            </a:r>
            <a:r>
              <a:rPr lang="en-US" sz="1000" dirty="0" err="1"/>
              <a:t>tsml:TimeseriesMetadataExtension</a:t>
            </a:r>
            <a:r>
              <a:rPr lang="en-US" sz="1000" dirty="0"/>
              <a:t>&gt;</a:t>
            </a:r>
            <a:endParaRPr lang="en-US" sz="1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400" dirty="0">
                <a:solidFill>
                  <a:schemeClr val="tx1"/>
                </a:solidFill>
              </a:rPr>
              <a:t>                                 </a:t>
            </a:r>
            <a:r>
              <a:rPr lang="en-US" sz="1100" b="1" dirty="0">
                <a:solidFill>
                  <a:schemeClr val="tx1"/>
                </a:solidFill>
              </a:rPr>
              <a:t>&lt;</a:t>
            </a:r>
            <a:r>
              <a:rPr lang="en-US" sz="1100" b="1" dirty="0" err="1">
                <a:solidFill>
                  <a:schemeClr val="tx1"/>
                </a:solidFill>
              </a:rPr>
              <a:t>tsml:timeseriesMetadata</a:t>
            </a:r>
            <a:r>
              <a:rPr lang="en-US" sz="1100" b="1" dirty="0">
                <a:solidFill>
                  <a:schemeClr val="tx1"/>
                </a:solidFill>
              </a:rPr>
              <a:t>&gt;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</a:t>
            </a:r>
            <a:r>
              <a:rPr lang="en-US" sz="1050" b="1" dirty="0">
                <a:solidFill>
                  <a:srgbClr val="FF0000"/>
                </a:solidFill>
              </a:rPr>
              <a:t>  &lt;</a:t>
            </a:r>
            <a:r>
              <a:rPr lang="en-US" sz="1100" b="1" dirty="0" err="1">
                <a:solidFill>
                  <a:srgbClr val="FF0000"/>
                </a:solidFill>
              </a:rPr>
              <a:t>tsml:TimeseriesMetadata</a:t>
            </a:r>
            <a:r>
              <a:rPr lang="en-US" sz="1050" b="1" dirty="0">
                <a:solidFill>
                  <a:srgbClr val="FF0000"/>
                </a:solidFill>
              </a:rPr>
              <a:t>&gt;</a:t>
            </a:r>
            <a:r>
              <a:rPr lang="en-US" sz="1100" b="1" dirty="0">
                <a:solidFill>
                  <a:srgbClr val="FF0000"/>
                </a:solidFill>
              </a:rPr>
              <a:t/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    &lt;</a:t>
            </a:r>
            <a:r>
              <a:rPr lang="en-US" sz="1100" b="1" dirty="0" err="1">
                <a:solidFill>
                  <a:srgbClr val="FF0000"/>
                </a:solidFill>
              </a:rPr>
              <a:t>tsml:temporalExtent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      &lt;</a:t>
            </a:r>
            <a:r>
              <a:rPr lang="en-US" sz="1100" b="1" dirty="0" err="1">
                <a:solidFill>
                  <a:srgbClr val="FF0000"/>
                </a:solidFill>
              </a:rPr>
              <a:t>gml:TimePeriod</a:t>
            </a:r>
            <a:r>
              <a:rPr lang="en-US" sz="1100" b="1" dirty="0">
                <a:solidFill>
                  <a:srgbClr val="FF0000"/>
                </a:solidFill>
              </a:rPr>
              <a:t> </a:t>
            </a:r>
            <a:r>
              <a:rPr lang="en-US" sz="1100" b="1" dirty="0" err="1">
                <a:solidFill>
                  <a:srgbClr val="FF0000"/>
                </a:solidFill>
              </a:rPr>
              <a:t>gml:id</a:t>
            </a:r>
            <a:r>
              <a:rPr lang="en-US" sz="1100" b="1" dirty="0">
                <a:solidFill>
                  <a:srgbClr val="FF0000"/>
                </a:solidFill>
              </a:rPr>
              <a:t>="</a:t>
            </a:r>
            <a:r>
              <a:rPr lang="en-US" sz="1200" b="1" dirty="0">
                <a:solidFill>
                  <a:schemeClr val="tx1"/>
                </a:solidFill>
              </a:rPr>
              <a:t>Time-Step-1</a:t>
            </a:r>
            <a:r>
              <a:rPr lang="en-US" sz="1100" b="1" dirty="0">
                <a:solidFill>
                  <a:srgbClr val="FF0000"/>
                </a:solidFill>
              </a:rPr>
              <a:t>"&gt;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000" b="1" dirty="0">
                <a:solidFill>
                  <a:srgbClr val="FF0000"/>
                </a:solidFill>
              </a:rPr>
              <a:t>                              &lt;</a:t>
            </a:r>
            <a:r>
              <a:rPr lang="en-US" sz="1000" b="1" dirty="0" err="1">
                <a:solidFill>
                  <a:srgbClr val="FF0000"/>
                </a:solidFill>
              </a:rPr>
              <a:t>gml:beginPosition</a:t>
            </a:r>
            <a:r>
              <a:rPr lang="en-US" sz="1000" b="1" dirty="0">
                <a:solidFill>
                  <a:srgbClr val="FF0000"/>
                </a:solidFill>
              </a:rPr>
              <a:t>&gt;2017-07-05T00:00:00Z&lt;/</a:t>
            </a:r>
            <a:r>
              <a:rPr lang="en-US" sz="1000" b="1" dirty="0" err="1">
                <a:solidFill>
                  <a:srgbClr val="FF0000"/>
                </a:solidFill>
              </a:rPr>
              <a:t>gml:beginPosition</a:t>
            </a:r>
            <a:r>
              <a:rPr lang="en-US" sz="1000" b="1" dirty="0">
                <a:solidFill>
                  <a:srgbClr val="FF0000"/>
                </a:solidFill>
              </a:rPr>
              <a:t>&gt;</a:t>
            </a:r>
            <a:br>
              <a:rPr lang="en-US" sz="1000" b="1" dirty="0">
                <a:solidFill>
                  <a:srgbClr val="FF0000"/>
                </a:solidFill>
              </a:rPr>
            </a:br>
            <a:r>
              <a:rPr lang="en-US" sz="1000" b="1" dirty="0">
                <a:solidFill>
                  <a:srgbClr val="FF0000"/>
                </a:solidFill>
              </a:rPr>
              <a:t>                              &lt;</a:t>
            </a:r>
            <a:r>
              <a:rPr lang="en-US" sz="1000" b="1" dirty="0" err="1">
                <a:solidFill>
                  <a:srgbClr val="FF0000"/>
                </a:solidFill>
              </a:rPr>
              <a:t>gml:endPosition</a:t>
            </a:r>
            <a:r>
              <a:rPr lang="en-US" sz="1000" b="1" dirty="0">
                <a:solidFill>
                  <a:srgbClr val="FF0000"/>
                </a:solidFill>
              </a:rPr>
              <a:t>&gt;2017-07-06T12:00:00Z&lt;/</a:t>
            </a:r>
            <a:r>
              <a:rPr lang="en-US" sz="1000" b="1" dirty="0" err="1">
                <a:solidFill>
                  <a:srgbClr val="FF0000"/>
                </a:solidFill>
              </a:rPr>
              <a:t>gml:endPosition</a:t>
            </a:r>
            <a:r>
              <a:rPr lang="en-US" sz="1000" b="1" dirty="0">
                <a:solidFill>
                  <a:srgbClr val="FF0000"/>
                </a:solidFill>
              </a:rPr>
              <a:t>&gt;</a:t>
            </a:r>
            <a:r>
              <a:rPr lang="en-US" sz="1100" b="1" dirty="0">
                <a:solidFill>
                  <a:srgbClr val="FF0000"/>
                </a:solidFill>
              </a:rPr>
              <a:t/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      &lt;/</a:t>
            </a:r>
            <a:r>
              <a:rPr lang="en-US" sz="1100" b="1" dirty="0" err="1">
                <a:solidFill>
                  <a:srgbClr val="FF0000"/>
                </a:solidFill>
              </a:rPr>
              <a:t>gml:TimePeriod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    &lt;/</a:t>
            </a:r>
            <a:r>
              <a:rPr lang="en-US" sz="1100" b="1" dirty="0" err="1">
                <a:solidFill>
                  <a:srgbClr val="FF0000"/>
                </a:solidFill>
              </a:rPr>
              <a:t>tsml:temporalExtent</a:t>
            </a:r>
            <a:r>
              <a:rPr lang="en-US" sz="1100" b="1" dirty="0">
                <a:solidFill>
                  <a:srgbClr val="FF0000"/>
                </a:solidFill>
              </a:rPr>
              <a:t>&gt;</a:t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 </a:t>
            </a:r>
            <a:r>
              <a:rPr lang="en-US" sz="1400" b="1" dirty="0">
                <a:solidFill>
                  <a:srgbClr val="FF0000"/>
                </a:solidFill>
              </a:rPr>
              <a:t>    &lt;</a:t>
            </a:r>
            <a:r>
              <a:rPr lang="en-US" sz="1400" b="1" dirty="0" err="1">
                <a:solidFill>
                  <a:srgbClr val="FF0000"/>
                </a:solidFill>
              </a:rPr>
              <a:t>tsml:spacing</a:t>
            </a:r>
            <a:r>
              <a:rPr lang="en-US" sz="1400" b="1" dirty="0">
                <a:solidFill>
                  <a:srgbClr val="FF0000"/>
                </a:solidFill>
              </a:rPr>
              <a:t>&gt;</a:t>
            </a:r>
            <a:r>
              <a:rPr lang="en-US" sz="1600" b="1" dirty="0">
                <a:solidFill>
                  <a:schemeClr val="tx1"/>
                </a:solidFill>
              </a:rPr>
              <a:t>PT1H</a:t>
            </a:r>
            <a:r>
              <a:rPr lang="en-US" sz="1400" b="1" dirty="0">
                <a:solidFill>
                  <a:srgbClr val="FF0000"/>
                </a:solidFill>
              </a:rPr>
              <a:t>&lt;/</a:t>
            </a:r>
            <a:r>
              <a:rPr lang="en-US" sz="1400" b="1" dirty="0" err="1">
                <a:solidFill>
                  <a:srgbClr val="FF0000"/>
                </a:solidFill>
              </a:rPr>
              <a:t>tsml:spacing</a:t>
            </a:r>
            <a:r>
              <a:rPr lang="en-US" sz="1400" b="1" dirty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FF0000"/>
                </a:solidFill>
              </a:rPr>
              <a:t>                  &lt;</a:t>
            </a:r>
            <a:r>
              <a:rPr lang="en-US" sz="1400" b="1" dirty="0" err="1">
                <a:solidFill>
                  <a:srgbClr val="00B050"/>
                </a:solidFill>
              </a:rPr>
              <a:t>numberTimeSteps</a:t>
            </a:r>
            <a:r>
              <a:rPr lang="en-US" sz="1400" b="1" dirty="0">
                <a:solidFill>
                  <a:srgbClr val="FF0000"/>
                </a:solidFill>
              </a:rPr>
              <a:t>&gt;</a:t>
            </a:r>
            <a:r>
              <a:rPr lang="en-US" sz="1600" b="1" dirty="0">
                <a:solidFill>
                  <a:schemeClr val="tx1"/>
                </a:solidFill>
              </a:rPr>
              <a:t>36</a:t>
            </a:r>
            <a:r>
              <a:rPr lang="en-US" sz="1400" b="1" dirty="0">
                <a:solidFill>
                  <a:srgbClr val="00B050"/>
                </a:solidFill>
              </a:rPr>
              <a:t>&lt;/</a:t>
            </a:r>
            <a:r>
              <a:rPr lang="en-US" sz="1400" b="1" dirty="0" err="1">
                <a:solidFill>
                  <a:srgbClr val="00B050"/>
                </a:solidFill>
              </a:rPr>
              <a:t>numberTimeSteps</a:t>
            </a:r>
            <a:r>
              <a:rPr lang="en-US" sz="1400" b="1" dirty="0">
                <a:solidFill>
                  <a:srgbClr val="FF0000"/>
                </a:solidFill>
              </a:rPr>
              <a:t>&gt;</a:t>
            </a:r>
            <a:r>
              <a:rPr lang="en-US" sz="1100" b="1" dirty="0">
                <a:solidFill>
                  <a:srgbClr val="FF0000"/>
                </a:solidFill>
              </a:rPr>
              <a:t/>
            </a:r>
            <a:br>
              <a:rPr lang="en-US" sz="1100" b="1" dirty="0">
                <a:solidFill>
                  <a:srgbClr val="FF0000"/>
                </a:solidFill>
              </a:rPr>
            </a:br>
            <a:r>
              <a:rPr lang="en-US" sz="1100" b="1" dirty="0">
                <a:solidFill>
                  <a:srgbClr val="FF0000"/>
                </a:solidFill>
              </a:rPr>
              <a:t>                   </a:t>
            </a:r>
            <a:r>
              <a:rPr lang="en-US" sz="1050" b="1" dirty="0">
                <a:solidFill>
                  <a:srgbClr val="FF0000"/>
                </a:solidFill>
              </a:rPr>
              <a:t>&lt;</a:t>
            </a:r>
            <a:r>
              <a:rPr lang="en-US" sz="1100" b="1" dirty="0">
                <a:solidFill>
                  <a:srgbClr val="FF0000"/>
                </a:solidFill>
              </a:rPr>
              <a:t>/</a:t>
            </a:r>
            <a:r>
              <a:rPr lang="en-US" sz="1100" b="1" dirty="0" err="1">
                <a:solidFill>
                  <a:srgbClr val="FF0000"/>
                </a:solidFill>
              </a:rPr>
              <a:t>tsml:TimeseriesMetadata</a:t>
            </a:r>
            <a:r>
              <a:rPr lang="en-US" sz="1050" b="1" dirty="0">
                <a:solidFill>
                  <a:srgbClr val="FF0000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1050" dirty="0">
                <a:solidFill>
                  <a:schemeClr val="tx1"/>
                </a:solidFill>
              </a:rPr>
              <a:t>               </a:t>
            </a:r>
            <a:r>
              <a:rPr lang="en-US" sz="1100" b="1" dirty="0">
                <a:solidFill>
                  <a:schemeClr val="tx1"/>
                </a:solidFill>
              </a:rPr>
              <a:t>&lt;</a:t>
            </a:r>
            <a:r>
              <a:rPr lang="en-US" sz="1100" b="1" dirty="0" err="1">
                <a:solidFill>
                  <a:schemeClr val="tx1"/>
                </a:solidFill>
              </a:rPr>
              <a:t>tsml:timeseriesMetadata</a:t>
            </a:r>
            <a:r>
              <a:rPr lang="en-US" sz="1100" b="1" dirty="0">
                <a:solidFill>
                  <a:schemeClr val="tx1"/>
                </a:solidFill>
              </a:rPr>
              <a:t>&gt;</a:t>
            </a:r>
            <a:endParaRPr lang="en-US" sz="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050" dirty="0">
                <a:solidFill>
                  <a:schemeClr val="tx1"/>
                </a:solidFill>
              </a:rPr>
              <a:t>              </a:t>
            </a:r>
            <a:r>
              <a:rPr lang="en-US" sz="1050" b="1" dirty="0">
                <a:solidFill>
                  <a:schemeClr val="tx1"/>
                </a:solidFill>
              </a:rPr>
              <a:t> </a:t>
            </a:r>
            <a:r>
              <a:rPr lang="en-US" sz="1100" b="1" dirty="0">
                <a:solidFill>
                  <a:schemeClr val="tx1"/>
                </a:solidFill>
              </a:rPr>
              <a:t>&lt;</a:t>
            </a:r>
            <a:r>
              <a:rPr lang="en-US" sz="1100" b="1" dirty="0" err="1">
                <a:solidFill>
                  <a:schemeClr val="tx1"/>
                </a:solidFill>
              </a:rPr>
              <a:t>tsml:timeseriesMetadata</a:t>
            </a:r>
            <a:r>
              <a:rPr lang="en-US" sz="1100" b="1" dirty="0">
                <a:solidFill>
                  <a:schemeClr val="tx1"/>
                </a:solidFill>
              </a:rPr>
              <a:t>&gt;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100" b="1" dirty="0">
                <a:solidFill>
                  <a:schemeClr val="accent1"/>
                </a:solidFill>
              </a:rPr>
              <a:t>      </a:t>
            </a:r>
            <a:r>
              <a:rPr lang="en-US" sz="1100" b="1" dirty="0">
                <a:solidFill>
                  <a:srgbClr val="00B0F0"/>
                </a:solidFill>
              </a:rPr>
              <a:t>            </a:t>
            </a:r>
            <a:r>
              <a:rPr lang="en-US" sz="1050" b="1" dirty="0">
                <a:solidFill>
                  <a:srgbClr val="00B0F0"/>
                </a:solidFill>
              </a:rPr>
              <a:t>&lt;</a:t>
            </a:r>
            <a:r>
              <a:rPr lang="en-US" sz="1100" b="1" dirty="0" err="1">
                <a:solidFill>
                  <a:srgbClr val="00B0F0"/>
                </a:solidFill>
              </a:rPr>
              <a:t>tsml:TimeseriesMetadata</a:t>
            </a:r>
            <a:r>
              <a:rPr lang="en-US" sz="1050" b="1" dirty="0">
                <a:solidFill>
                  <a:srgbClr val="00B0F0"/>
                </a:solidFill>
              </a:rPr>
              <a:t>&gt;</a:t>
            </a:r>
            <a:r>
              <a:rPr lang="en-US" sz="1100" b="1" dirty="0">
                <a:solidFill>
                  <a:srgbClr val="00B0F0"/>
                </a:solidFill>
              </a:rPr>
              <a:t/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    &lt;</a:t>
            </a:r>
            <a:r>
              <a:rPr lang="en-US" sz="1100" b="1" dirty="0" err="1">
                <a:solidFill>
                  <a:srgbClr val="00B0F0"/>
                </a:solidFill>
              </a:rPr>
              <a:t>tsml:temporalExtent</a:t>
            </a:r>
            <a:r>
              <a:rPr lang="en-US" sz="1100" b="1" dirty="0">
                <a:solidFill>
                  <a:srgbClr val="00B0F0"/>
                </a:solidFill>
              </a:rPr>
              <a:t>&gt;</a:t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      &lt;</a:t>
            </a:r>
            <a:r>
              <a:rPr lang="en-US" sz="1100" b="1" dirty="0" err="1">
                <a:solidFill>
                  <a:srgbClr val="00B0F0"/>
                </a:solidFill>
              </a:rPr>
              <a:t>gml:TimePeriod</a:t>
            </a:r>
            <a:r>
              <a:rPr lang="en-US" sz="1100" b="1" dirty="0">
                <a:solidFill>
                  <a:srgbClr val="00B0F0"/>
                </a:solidFill>
              </a:rPr>
              <a:t> </a:t>
            </a:r>
            <a:r>
              <a:rPr lang="en-US" sz="1100" b="1" dirty="0" err="1">
                <a:solidFill>
                  <a:srgbClr val="00B0F0"/>
                </a:solidFill>
              </a:rPr>
              <a:t>gml:id</a:t>
            </a:r>
            <a:r>
              <a:rPr lang="en-US" sz="1100" b="1" dirty="0">
                <a:solidFill>
                  <a:srgbClr val="00B0F0"/>
                </a:solidFill>
              </a:rPr>
              <a:t>=“</a:t>
            </a:r>
            <a:r>
              <a:rPr lang="en-US" sz="1200" b="1" dirty="0">
                <a:solidFill>
                  <a:schemeClr val="tx1"/>
                </a:solidFill>
              </a:rPr>
              <a:t>Time-Step-2</a:t>
            </a:r>
            <a:r>
              <a:rPr lang="en-US" sz="1100" b="1" dirty="0">
                <a:solidFill>
                  <a:srgbClr val="00B0F0"/>
                </a:solidFill>
              </a:rPr>
              <a:t>"&gt;</a:t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000" b="1" dirty="0">
                <a:solidFill>
                  <a:srgbClr val="00B0F0"/>
                </a:solidFill>
              </a:rPr>
              <a:t>                            &lt;</a:t>
            </a:r>
            <a:r>
              <a:rPr lang="en-US" sz="1000" b="1" dirty="0" err="1">
                <a:solidFill>
                  <a:srgbClr val="00B0F0"/>
                </a:solidFill>
              </a:rPr>
              <a:t>gml:beginPosition</a:t>
            </a:r>
            <a:r>
              <a:rPr lang="en-US" sz="1000" b="1" dirty="0">
                <a:solidFill>
                  <a:srgbClr val="00B0F0"/>
                </a:solidFill>
              </a:rPr>
              <a:t>&gt;2017-07-06T12:00:00Z&lt;/</a:t>
            </a:r>
            <a:r>
              <a:rPr lang="en-US" sz="1000" b="1" dirty="0" err="1">
                <a:solidFill>
                  <a:srgbClr val="00B0F0"/>
                </a:solidFill>
              </a:rPr>
              <a:t>gml:beginPosition</a:t>
            </a:r>
            <a:r>
              <a:rPr lang="en-US" sz="1000" b="1" dirty="0">
                <a:solidFill>
                  <a:srgbClr val="00B0F0"/>
                </a:solidFill>
              </a:rPr>
              <a:t>&gt;</a:t>
            </a:r>
            <a:br>
              <a:rPr lang="en-US" sz="1000" b="1" dirty="0">
                <a:solidFill>
                  <a:srgbClr val="00B0F0"/>
                </a:solidFill>
              </a:rPr>
            </a:br>
            <a:r>
              <a:rPr lang="en-US" sz="1000" b="1" dirty="0">
                <a:solidFill>
                  <a:srgbClr val="00B0F0"/>
                </a:solidFill>
              </a:rPr>
              <a:t>                            &lt;</a:t>
            </a:r>
            <a:r>
              <a:rPr lang="en-US" sz="1000" b="1" dirty="0" err="1">
                <a:solidFill>
                  <a:srgbClr val="00B0F0"/>
                </a:solidFill>
              </a:rPr>
              <a:t>gml:endPosition</a:t>
            </a:r>
            <a:r>
              <a:rPr lang="en-US" sz="1000" b="1" dirty="0">
                <a:solidFill>
                  <a:srgbClr val="00B0F0"/>
                </a:solidFill>
              </a:rPr>
              <a:t>&gt;2017-07-08T00:00:00Z&lt;/</a:t>
            </a:r>
            <a:r>
              <a:rPr lang="en-US" sz="1000" b="1" dirty="0" err="1">
                <a:solidFill>
                  <a:srgbClr val="00B0F0"/>
                </a:solidFill>
              </a:rPr>
              <a:t>gml:endPosition</a:t>
            </a:r>
            <a:r>
              <a:rPr lang="en-US" sz="1000" b="1" dirty="0">
                <a:solidFill>
                  <a:srgbClr val="00B0F0"/>
                </a:solidFill>
              </a:rPr>
              <a:t>&gt;</a:t>
            </a:r>
            <a:r>
              <a:rPr lang="en-US" sz="1100" b="1" dirty="0">
                <a:solidFill>
                  <a:srgbClr val="00B0F0"/>
                </a:solidFill>
              </a:rPr>
              <a:t/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      &lt;/</a:t>
            </a:r>
            <a:r>
              <a:rPr lang="en-US" sz="1100" b="1" dirty="0" err="1">
                <a:solidFill>
                  <a:srgbClr val="00B0F0"/>
                </a:solidFill>
              </a:rPr>
              <a:t>gml:TimePeriod</a:t>
            </a:r>
            <a:r>
              <a:rPr lang="en-US" sz="1100" b="1" dirty="0">
                <a:solidFill>
                  <a:srgbClr val="00B0F0"/>
                </a:solidFill>
              </a:rPr>
              <a:t>&gt;</a:t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    &lt;/</a:t>
            </a:r>
            <a:r>
              <a:rPr lang="en-US" sz="1100" b="1" dirty="0" err="1">
                <a:solidFill>
                  <a:srgbClr val="00B0F0"/>
                </a:solidFill>
              </a:rPr>
              <a:t>tsml:temporalExtent</a:t>
            </a:r>
            <a:r>
              <a:rPr lang="en-US" sz="1100" b="1" dirty="0">
                <a:solidFill>
                  <a:srgbClr val="00B0F0"/>
                </a:solidFill>
              </a:rPr>
              <a:t>&gt;</a:t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    </a:t>
            </a:r>
            <a:r>
              <a:rPr lang="en-US" sz="1400" b="1" dirty="0">
                <a:solidFill>
                  <a:srgbClr val="00B0F0"/>
                </a:solidFill>
              </a:rPr>
              <a:t>&lt;</a:t>
            </a:r>
            <a:r>
              <a:rPr lang="en-US" sz="1400" b="1" dirty="0" err="1">
                <a:solidFill>
                  <a:srgbClr val="00B0F0"/>
                </a:solidFill>
              </a:rPr>
              <a:t>tsml:spacing</a:t>
            </a:r>
            <a:r>
              <a:rPr lang="en-US" sz="1600" b="1" dirty="0">
                <a:solidFill>
                  <a:srgbClr val="00B0F0"/>
                </a:solidFill>
              </a:rPr>
              <a:t>&gt;</a:t>
            </a:r>
            <a:r>
              <a:rPr lang="en-US" sz="1600" b="1" dirty="0">
                <a:solidFill>
                  <a:schemeClr val="tx1"/>
                </a:solidFill>
              </a:rPr>
              <a:t>PT3H</a:t>
            </a:r>
            <a:r>
              <a:rPr lang="en-US" sz="1400" b="1" dirty="0">
                <a:solidFill>
                  <a:srgbClr val="00B0F0"/>
                </a:solidFill>
              </a:rPr>
              <a:t>&lt;/</a:t>
            </a:r>
            <a:r>
              <a:rPr lang="en-US" sz="1400" b="1" dirty="0" err="1">
                <a:solidFill>
                  <a:srgbClr val="00B0F0"/>
                </a:solidFill>
              </a:rPr>
              <a:t>tsml:spacing</a:t>
            </a:r>
            <a:r>
              <a:rPr lang="en-US" sz="1400" b="1" dirty="0">
                <a:solidFill>
                  <a:srgbClr val="00B0F0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1100" b="1" dirty="0">
                <a:solidFill>
                  <a:srgbClr val="FF0000"/>
                </a:solidFill>
              </a:rPr>
              <a:t>                  </a:t>
            </a:r>
            <a:r>
              <a:rPr lang="en-US" sz="1100" b="1" dirty="0">
                <a:solidFill>
                  <a:srgbClr val="00B0F0"/>
                </a:solidFill>
              </a:rPr>
              <a:t>  </a:t>
            </a:r>
            <a:r>
              <a:rPr lang="en-US" sz="1400" b="1" dirty="0">
                <a:solidFill>
                  <a:srgbClr val="00B0F0"/>
                </a:solidFill>
              </a:rPr>
              <a:t>&lt;</a:t>
            </a:r>
            <a:r>
              <a:rPr lang="en-US" sz="1400" b="1" dirty="0" err="1">
                <a:solidFill>
                  <a:srgbClr val="00B050"/>
                </a:solidFill>
              </a:rPr>
              <a:t>numberTimeSteps</a:t>
            </a:r>
            <a:r>
              <a:rPr lang="en-US" sz="1400" b="1" dirty="0">
                <a:solidFill>
                  <a:srgbClr val="00B0F0"/>
                </a:solidFill>
              </a:rPr>
              <a:t>&gt;</a:t>
            </a:r>
            <a:r>
              <a:rPr lang="en-US" sz="1600" b="1" dirty="0">
                <a:solidFill>
                  <a:schemeClr val="tx1"/>
                </a:solidFill>
              </a:rPr>
              <a:t>12</a:t>
            </a:r>
            <a:r>
              <a:rPr lang="en-US" sz="1400" b="1" dirty="0">
                <a:solidFill>
                  <a:srgbClr val="00B050"/>
                </a:solidFill>
              </a:rPr>
              <a:t>&lt;/</a:t>
            </a:r>
            <a:r>
              <a:rPr lang="en-US" sz="1400" b="1" dirty="0" err="1">
                <a:solidFill>
                  <a:srgbClr val="00B050"/>
                </a:solidFill>
              </a:rPr>
              <a:t>numberTimeSteps</a:t>
            </a:r>
            <a:r>
              <a:rPr lang="en-US" sz="1400" b="1" dirty="0">
                <a:solidFill>
                  <a:srgbClr val="00B0F0"/>
                </a:solidFill>
              </a:rPr>
              <a:t>&gt;</a:t>
            </a:r>
            <a:r>
              <a:rPr lang="en-US" sz="1100" b="1" dirty="0">
                <a:solidFill>
                  <a:srgbClr val="00B0F0"/>
                </a:solidFill>
              </a:rPr>
              <a:t/>
            </a:r>
            <a:br>
              <a:rPr lang="en-US" sz="1100" b="1" dirty="0">
                <a:solidFill>
                  <a:srgbClr val="00B0F0"/>
                </a:solidFill>
              </a:rPr>
            </a:br>
            <a:r>
              <a:rPr lang="en-US" sz="1100" b="1" dirty="0">
                <a:solidFill>
                  <a:srgbClr val="00B0F0"/>
                </a:solidFill>
              </a:rPr>
              <a:t>                  </a:t>
            </a:r>
            <a:r>
              <a:rPr lang="en-US" sz="1050" b="1" dirty="0">
                <a:solidFill>
                  <a:srgbClr val="00B0F0"/>
                </a:solidFill>
              </a:rPr>
              <a:t>&lt;</a:t>
            </a:r>
            <a:r>
              <a:rPr lang="en-US" sz="1100" b="1" dirty="0">
                <a:solidFill>
                  <a:srgbClr val="00B0F0"/>
                </a:solidFill>
              </a:rPr>
              <a:t>/</a:t>
            </a:r>
            <a:r>
              <a:rPr lang="en-US" sz="1100" b="1" dirty="0" err="1">
                <a:solidFill>
                  <a:srgbClr val="00B0F0"/>
                </a:solidFill>
              </a:rPr>
              <a:t>tsml:TimeseriesMetadata</a:t>
            </a:r>
            <a:r>
              <a:rPr lang="en-US" sz="1050" b="1" dirty="0">
                <a:solidFill>
                  <a:srgbClr val="00B0F0"/>
                </a:solidFill>
              </a:rPr>
              <a:t>&gt;</a:t>
            </a:r>
            <a:endParaRPr lang="en-US" sz="10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sz="1000" dirty="0">
                <a:solidFill>
                  <a:schemeClr val="tx1"/>
                </a:solidFill>
              </a:rPr>
              <a:t>  </a:t>
            </a:r>
            <a:r>
              <a:rPr lang="en-US" sz="1050" dirty="0">
                <a:solidFill>
                  <a:schemeClr val="tx1"/>
                </a:solidFill>
              </a:rPr>
              <a:t>             </a:t>
            </a:r>
            <a:r>
              <a:rPr lang="en-US" sz="200" dirty="0">
                <a:solidFill>
                  <a:schemeClr val="tx1"/>
                </a:solidFill>
              </a:rPr>
              <a:t>    </a:t>
            </a:r>
            <a:r>
              <a:rPr lang="en-US" sz="1100" b="1" dirty="0">
                <a:solidFill>
                  <a:schemeClr val="tx1"/>
                </a:solidFill>
              </a:rPr>
              <a:t>&lt;/</a:t>
            </a:r>
            <a:r>
              <a:rPr lang="en-US" sz="1100" b="1" dirty="0" err="1">
                <a:solidFill>
                  <a:schemeClr val="tx1"/>
                </a:solidFill>
              </a:rPr>
              <a:t>tsml:timeseriesMetadata</a:t>
            </a:r>
            <a:r>
              <a:rPr lang="en-US" sz="1100" b="1" dirty="0">
                <a:solidFill>
                  <a:schemeClr val="tx1"/>
                </a:solidFill>
              </a:rPr>
              <a:t>&gt;</a:t>
            </a:r>
          </a:p>
          <a:p>
            <a:pPr marL="0" indent="0">
              <a:buNone/>
            </a:pPr>
            <a:r>
              <a:rPr lang="en-US" sz="800" dirty="0"/>
              <a:t>        &lt;/</a:t>
            </a:r>
            <a:r>
              <a:rPr lang="en-US" sz="800" dirty="0" err="1"/>
              <a:t>tsml:TimeseriesMetadataExtension</a:t>
            </a:r>
            <a:r>
              <a:rPr lang="en-US" sz="800" dirty="0"/>
              <a:t>&gt;</a:t>
            </a:r>
          </a:p>
          <a:p>
            <a:pPr marL="0" indent="0">
              <a:buNone/>
            </a:pPr>
            <a:r>
              <a:rPr lang="en-US" sz="1050" dirty="0"/>
              <a:t>    &lt;/</a:t>
            </a:r>
            <a:r>
              <a:rPr lang="en-US" sz="1050" dirty="0" err="1"/>
              <a:t>tsml:metadata</a:t>
            </a:r>
            <a:r>
              <a:rPr lang="en-US" sz="1050" dirty="0"/>
              <a:t>&gt;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562600" y="6629400"/>
            <a:ext cx="3200400" cy="2286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dirty="0">
                <a:ea typeface="MS PGothic" charset="-128"/>
              </a:rPr>
              <a:t>Copyright © 2019 Open Geospatial Consortium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88226" y="2588078"/>
            <a:ext cx="1975607" cy="1066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</a:rPr>
              <a:t>Describes 1-hourly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</a:rPr>
              <a:t>spacing, for the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</a:rPr>
              <a:t>1</a:t>
            </a:r>
            <a:r>
              <a:rPr lang="en-US" sz="1600" b="1" baseline="30000" dirty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</a:rPr>
              <a:t>st</a:t>
            </a:r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</a:rPr>
              <a:t> 36 projection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</a:rPr>
              <a:t>hours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99112" y="4800600"/>
            <a:ext cx="1964721" cy="1143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</a:rPr>
              <a:t>Describes 3 hourly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</a:rPr>
              <a:t>spacing, for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</a:rPr>
              <a:t>projection hours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ln w="18000">
                  <a:noFill/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/>
              </a:rPr>
              <a:t>36 to 72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00801" y="1970314"/>
            <a:ext cx="4574177" cy="90351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i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G Times" charset="0"/>
                <a:ea typeface="MS PGothic" charset="-128"/>
              </a:rPr>
              <a:t>Proposal: add the count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7543800" y="2432958"/>
            <a:ext cx="1524002" cy="1377043"/>
          </a:xfrm>
          <a:prstGeom prst="straightConnector1">
            <a:avLst/>
          </a:prstGeom>
          <a:noFill/>
          <a:ln w="38100" cap="flat" cmpd="sng" algn="ctr">
            <a:solidFill>
              <a:srgbClr val="9696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7315200" y="2514601"/>
            <a:ext cx="2438400" cy="3510643"/>
          </a:xfrm>
          <a:prstGeom prst="straightConnector1">
            <a:avLst/>
          </a:prstGeom>
          <a:noFill/>
          <a:ln w="38100" cap="flat" cmpd="sng" algn="ctr">
            <a:solidFill>
              <a:srgbClr val="96969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8856617" y="4272645"/>
            <a:ext cx="3335383" cy="2023651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black"/>
                </a:solidFill>
                <a:latin typeface="CG Times" charset="0"/>
                <a:ea typeface="MS PGothic" charset="-128"/>
              </a:rPr>
              <a:t>Note, if Metadata is not replicated for each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black"/>
                </a:solidFill>
                <a:latin typeface="CG Times" charset="0"/>
                <a:ea typeface="MS PGothic" charset="-128"/>
              </a:rPr>
              <a:t>segment of regularly spaced data, the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black"/>
                </a:solidFill>
                <a:latin typeface="CG Times" charset="0"/>
                <a:ea typeface="MS PGothic" charset="-128"/>
              </a:rPr>
              <a:t>count simply refers to the whole time series</a:t>
            </a:r>
            <a:r>
              <a:rPr lang="en-US" sz="1000" b="1" dirty="0">
                <a:solidFill>
                  <a:prstClr val="black"/>
                </a:solidFill>
                <a:latin typeface="CG Times" charset="0"/>
                <a:ea typeface="MS PGothic" charset="-12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5596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/>
              </a:rPr>
              <a:t>RFC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5325" y="1060269"/>
            <a:ext cx="8458200" cy="5357948"/>
          </a:xfrm>
        </p:spPr>
        <p:txBody>
          <a:bodyPr/>
          <a:lstStyle/>
          <a:p>
            <a:pPr lvl="0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en-US" b="1" dirty="0" smtClean="0"/>
              <a:t>  A </a:t>
            </a:r>
            <a:r>
              <a:rPr lang="en-US" b="1" dirty="0"/>
              <a:t>Request For Change, #577, </a:t>
            </a:r>
            <a:r>
              <a:rPr lang="en-US" altLang="en-US" sz="1800" b="1" dirty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OGC - CIO </a:t>
            </a:r>
            <a:r>
              <a:rPr lang="en-US" altLang="en-US" sz="1800" b="1" dirty="0" smtClean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 </a:t>
            </a:r>
            <a:br>
              <a:rPr lang="en-US" altLang="en-US" sz="1800" b="1" dirty="0" smtClean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</a:br>
            <a:r>
              <a:rPr lang="en-US" altLang="en-US" sz="1800" b="1" dirty="0" smtClean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 </a:t>
            </a:r>
            <a:r>
              <a:rPr lang="en-US" altLang="en-US" sz="1800" b="1" dirty="0" err="1" smtClean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StandardsTracker</a:t>
            </a:r>
            <a:r>
              <a:rPr lang="en-US" altLang="en-US" sz="1800" b="1" dirty="0" smtClean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Request</a:t>
            </a:r>
            <a:r>
              <a:rPr lang="en-US" altLang="en-US" sz="1800" b="1" dirty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 577 </a:t>
            </a:r>
            <a:r>
              <a:rPr lang="en-US" altLang="en-US" sz="1800" b="1" dirty="0" smtClean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has been submitted: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r>
              <a:rPr lang="en-US" altLang="en-US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8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1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18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en-US" sz="1200" b="1" dirty="0" smtClean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Addition </a:t>
            </a:r>
            <a:r>
              <a:rPr lang="en-US" altLang="en-US" sz="1200" b="1" dirty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of </a:t>
            </a:r>
            <a:r>
              <a:rPr lang="en-US" altLang="en-US" sz="1200" b="1" dirty="0" err="1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numberTimeSteps</a:t>
            </a:r>
            <a:r>
              <a:rPr lang="en-US" altLang="en-US" sz="1200" b="1" dirty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property to </a:t>
            </a:r>
            <a:r>
              <a:rPr lang="en-US" altLang="en-US" sz="1200" b="1" dirty="0" err="1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TimeseriesMetadata</a:t>
            </a:r>
            <a:r>
              <a:rPr lang="en-US" altLang="en-US" sz="1200" b="1" dirty="0">
                <a:solidFill>
                  <a:srgbClr val="333366"/>
                </a:solidFill>
                <a:latin typeface="Verdana" panose="020B0604030504040204" pitchFamily="34" charset="0"/>
                <a:cs typeface="Arial" panose="020B0604020202020204" pitchFamily="34" charset="0"/>
              </a:rPr>
              <a:t> in timeseriesMetadata.xsd</a:t>
            </a:r>
            <a:endParaRPr lang="en-US" altLang="en-US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679450" lvl="2" indent="0">
              <a:buNone/>
            </a:pPr>
            <a:endParaRPr lang="en-US" sz="1400" dirty="0"/>
          </a:p>
          <a:p>
            <a:pPr marL="679450" lvl="2" indent="0">
              <a:buNone/>
            </a:pPr>
            <a:r>
              <a:rPr lang="en-US" altLang="en-US" sz="2000" dirty="0">
                <a:solidFill>
                  <a:srgbClr val="1155CC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http://ogc.standardstracker.org/show_request.cgi?id=577</a:t>
            </a:r>
            <a:r>
              <a:rPr lang="en-US" altLang="en-US" sz="20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US" sz="2000" dirty="0"/>
          </a:p>
          <a:p>
            <a:pPr marL="0" lvl="0" indent="0">
              <a:spcBef>
                <a:spcPct val="0"/>
              </a:spcBef>
              <a:buClrTx/>
              <a:buNone/>
            </a:pPr>
            <a:endParaRPr lang="en-US" altLang="en-US" dirty="0" smtClean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en-US" altLang="en-US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Supporting Docs completed:</a:t>
            </a:r>
          </a:p>
          <a:p>
            <a:pPr marL="0" lvl="0" indent="0">
              <a:spcBef>
                <a:spcPct val="0"/>
              </a:spcBef>
              <a:buClrTx/>
              <a:buNone/>
            </a:pPr>
            <a:endParaRPr lang="en-US" altLang="en-US" dirty="0">
              <a:solidFill>
                <a:srgbClr val="22222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79450" lvl="1" indent="-342900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en-US" altLang="en-US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clause-0-preface</a:t>
            </a:r>
            <a:endParaRPr lang="en-US" altLang="en-US" dirty="0">
              <a:solidFill>
                <a:schemeClr val="tx1"/>
              </a:solidFill>
            </a:endParaRPr>
          </a:p>
          <a:p>
            <a:pPr marL="679450" lvl="1" indent="-342900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clause-6-substantive</a:t>
            </a:r>
            <a:endParaRPr lang="en-US" altLang="en-US" dirty="0">
              <a:solidFill>
                <a:schemeClr val="tx1"/>
              </a:solidFill>
            </a:endParaRPr>
          </a:p>
          <a:p>
            <a:pPr marL="679450" lvl="1" indent="-342900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clause-4-change-log</a:t>
            </a:r>
            <a:endParaRPr lang="en-US" altLang="en-US" dirty="0">
              <a:solidFill>
                <a:schemeClr val="tx1"/>
              </a:solidFill>
            </a:endParaRPr>
          </a:p>
          <a:p>
            <a:pPr marL="679450" lvl="1" indent="-342900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annex-history</a:t>
            </a:r>
            <a:endParaRPr lang="en-US" altLang="en-US" dirty="0">
              <a:solidFill>
                <a:schemeClr val="tx1"/>
              </a:solidFill>
            </a:endParaRPr>
          </a:p>
          <a:p>
            <a:pPr marL="679450" lvl="1" indent="-342900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en-US" alt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 Notes Document for OGC </a:t>
            </a:r>
            <a:r>
              <a:rPr lang="en-US" altLang="en-US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TimeseriesML</a:t>
            </a:r>
            <a:r>
              <a:rPr lang="en-US" altLang="en-US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v1.3</a:t>
            </a:r>
          </a:p>
          <a:p>
            <a:pPr marL="679450" lvl="1" indent="-342900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endParaRPr lang="en-US" b="1" dirty="0" smtClean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>
                <a:ea typeface="MS PGothic" charset="-128"/>
              </a:rPr>
              <a:t>Copyright © 2017 Open Geospatial Consortium</a:t>
            </a:r>
            <a:endParaRPr lang="en-US" altLang="en-US" dirty="0"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583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65314"/>
            <a:ext cx="9448800" cy="685800"/>
          </a:xfrm>
        </p:spPr>
        <p:txBody>
          <a:bodyPr/>
          <a:lstStyle/>
          <a:p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err="1"/>
              <a:t>TimeseriesML</a:t>
            </a:r>
            <a:r>
              <a:rPr lang="en-US" sz="2800" b="1" dirty="0"/>
              <a:t> </a:t>
            </a:r>
            <a:r>
              <a:rPr lang="en-US" sz="2800" b="1" dirty="0" err="1"/>
              <a:t>Ver</a:t>
            </a:r>
            <a:r>
              <a:rPr lang="en-US" sz="2800" b="1" dirty="0"/>
              <a:t> 1.3 – Proposed New Requirement: (</a:t>
            </a:r>
            <a:r>
              <a:rPr lang="en-US" sz="2800" b="1" dirty="0" err="1"/>
              <a:t>cont</a:t>
            </a:r>
            <a:r>
              <a:rPr lang="en-US" sz="2800" b="1" dirty="0"/>
              <a:t>) </a:t>
            </a:r>
            <a:r>
              <a:rPr lang="en-US" sz="2800" b="1" i="1" u="sng" dirty="0">
                <a:solidFill>
                  <a:srgbClr val="FF0000"/>
                </a:solidFill>
              </a:rPr>
              <a:t>Count </a:t>
            </a:r>
            <a:r>
              <a:rPr lang="en-US" sz="3100" b="1" dirty="0">
                <a:solidFill>
                  <a:srgbClr val="FF0000"/>
                </a:solidFill>
              </a:rPr>
              <a:t>– </a:t>
            </a:r>
            <a:r>
              <a:rPr lang="en-US" sz="3100" b="1" i="1" dirty="0">
                <a:solidFill>
                  <a:schemeClr val="accent1"/>
                </a:solidFill>
              </a:rPr>
              <a:t>Schema Change</a:t>
            </a:r>
            <a:endParaRPr lang="en-US" sz="3100" i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72886"/>
            <a:ext cx="8153400" cy="609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500" dirty="0">
                <a:solidFill>
                  <a:schemeClr val="tx1"/>
                </a:solidFill>
              </a:rPr>
              <a:t>                            </a:t>
            </a:r>
          </a:p>
          <a:p>
            <a:pPr marL="0" indent="0">
              <a:buNone/>
            </a:pPr>
            <a:r>
              <a:rPr lang="en-US" sz="1200" dirty="0"/>
              <a:t>&lt;</a:t>
            </a:r>
            <a:r>
              <a:rPr lang="en-US" sz="1200" dirty="0" err="1"/>
              <a:t>xs:complexType</a:t>
            </a:r>
            <a:r>
              <a:rPr lang="en-US" sz="1200" dirty="0"/>
              <a:t> name="</a:t>
            </a:r>
            <a:r>
              <a:rPr lang="en-US" sz="1200" b="1" dirty="0" err="1">
                <a:solidFill>
                  <a:schemeClr val="accent1"/>
                </a:solidFill>
              </a:rPr>
              <a:t>TimeseriesMetadata</a:t>
            </a:r>
            <a:r>
              <a:rPr lang="en-US" sz="1200" dirty="0"/>
              <a:t>"&gt;</a:t>
            </a:r>
          </a:p>
          <a:p>
            <a:pPr marL="0" indent="0">
              <a:buNone/>
            </a:pPr>
            <a:r>
              <a:rPr lang="en-US" sz="1200" dirty="0"/>
              <a:t>     &lt;</a:t>
            </a:r>
            <a:r>
              <a:rPr lang="en-US" sz="1200" dirty="0" err="1"/>
              <a:t>xs:documentation</a:t>
            </a:r>
            <a:r>
              <a:rPr lang="en-US" sz="1200" dirty="0"/>
              <a:t>&gt;</a:t>
            </a:r>
            <a:r>
              <a:rPr lang="en-US" sz="1200" b="1" dirty="0">
                <a:solidFill>
                  <a:srgbClr val="FF0000"/>
                </a:solidFill>
              </a:rPr>
              <a:t>Metadata applicable to the whole </a:t>
            </a:r>
            <a:r>
              <a:rPr lang="en-US" sz="1200" b="1" dirty="0" err="1">
                <a:solidFill>
                  <a:srgbClr val="FF0000"/>
                </a:solidFill>
              </a:rPr>
              <a:t>timeseries</a:t>
            </a:r>
            <a:r>
              <a:rPr lang="en-US" sz="1200" b="1" dirty="0">
                <a:solidFill>
                  <a:srgbClr val="FF0000"/>
                </a:solidFill>
              </a:rPr>
              <a:t> or individual regularly spaced </a:t>
            </a:r>
          </a:p>
          <a:p>
            <a:pPr marL="0" indent="0">
              <a:buNone/>
            </a:pPr>
            <a:r>
              <a:rPr lang="en-US" sz="1200" b="1" dirty="0">
                <a:solidFill>
                  <a:srgbClr val="FF0000"/>
                </a:solidFill>
              </a:rPr>
              <a:t>                                     segments of  an irregularly spaced whole </a:t>
            </a:r>
            <a:r>
              <a:rPr lang="en-US" sz="1200" b="1" dirty="0" err="1">
                <a:solidFill>
                  <a:srgbClr val="FF0000"/>
                </a:solidFill>
              </a:rPr>
              <a:t>timeseries</a:t>
            </a:r>
            <a:r>
              <a:rPr lang="en-US" sz="1200" dirty="0"/>
              <a:t>.&lt;/</a:t>
            </a:r>
            <a:r>
              <a:rPr lang="en-US" sz="1200" dirty="0" err="1"/>
              <a:t>xs:documentation</a:t>
            </a:r>
            <a:r>
              <a:rPr lang="en-US" sz="1200" dirty="0"/>
              <a:t>&gt;</a:t>
            </a:r>
          </a:p>
          <a:p>
            <a:pPr marL="0" indent="0">
              <a:buNone/>
            </a:pPr>
            <a:r>
              <a:rPr lang="en-US" sz="1200" dirty="0"/>
              <a:t>          &lt;</a:t>
            </a:r>
            <a:r>
              <a:rPr lang="en-US" sz="1200" dirty="0" err="1"/>
              <a:t>xs:sequence</a:t>
            </a:r>
            <a:r>
              <a:rPr lang="en-US" sz="1200" dirty="0"/>
              <a:t> minOccurs="0" </a:t>
            </a:r>
            <a:r>
              <a:rPr lang="en-US" sz="1200" dirty="0" err="1"/>
              <a:t>maxOccurs</a:t>
            </a:r>
            <a:r>
              <a:rPr lang="en-US" sz="1200" dirty="0"/>
              <a:t>="*"&gt;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</a:t>
            </a:r>
            <a:r>
              <a:rPr lang="en-US" sz="1200" dirty="0" err="1"/>
              <a:t>temporalExtent</a:t>
            </a:r>
            <a:r>
              <a:rPr lang="en-US" sz="1200" dirty="0"/>
              <a:t>”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</a:t>
            </a:r>
            <a:r>
              <a:rPr lang="en-US" sz="1200" dirty="0" err="1"/>
              <a:t>baseTime</a:t>
            </a:r>
            <a:r>
              <a:rPr lang="en-US" sz="1200" dirty="0"/>
              <a:t>“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name="spacing" 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</a:t>
            </a:r>
            <a:r>
              <a:rPr lang="en-US" sz="1200" dirty="0" err="1"/>
              <a:t>commentBlock</a:t>
            </a:r>
            <a:r>
              <a:rPr lang="en-US" sz="1200" dirty="0"/>
              <a:t>“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</a:t>
            </a:r>
            <a:r>
              <a:rPr lang="en-US" sz="1200" dirty="0" err="1"/>
              <a:t>intendedObservationSpacing</a:t>
            </a:r>
            <a:r>
              <a:rPr lang="en-US" sz="1200" dirty="0"/>
              <a:t>" 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name="status”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name="cumulative” 	                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</a:t>
            </a:r>
            <a:r>
              <a:rPr lang="en-US" sz="1200" dirty="0" err="1"/>
              <a:t>accumulationAnchorTime</a:t>
            </a:r>
            <a:r>
              <a:rPr lang="en-US" sz="1200" dirty="0"/>
              <a:t>“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</a:t>
            </a:r>
            <a:r>
              <a:rPr lang="en-US" sz="1200" dirty="0" err="1"/>
              <a:t>sampledMedium</a:t>
            </a:r>
            <a:r>
              <a:rPr lang="en-US" sz="1200" dirty="0"/>
              <a:t>"  			                               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</a:t>
            </a:r>
            <a:r>
              <a:rPr lang="en-US" sz="1200" dirty="0" err="1"/>
              <a:t>accumulationIntervalLength</a:t>
            </a:r>
            <a:r>
              <a:rPr lang="en-US" sz="1200" dirty="0"/>
              <a:t>" 		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</a:t>
            </a:r>
            <a:r>
              <a:rPr lang="en-US" sz="1200" dirty="0" err="1"/>
              <a:t>startAnchorPoint</a:t>
            </a:r>
            <a:r>
              <a:rPr lang="en-US" sz="1200" dirty="0"/>
              <a:t>" 			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</a:t>
            </a:r>
            <a:r>
              <a:rPr lang="en-US" sz="1200" dirty="0" err="1"/>
              <a:t>endAnchorPoint</a:t>
            </a:r>
            <a:r>
              <a:rPr lang="en-US" sz="1200" dirty="0"/>
              <a:t>“		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</a:t>
            </a:r>
            <a:r>
              <a:rPr lang="en-US" sz="1200" dirty="0" err="1"/>
              <a:t>maxGapPeriod</a:t>
            </a:r>
            <a:r>
              <a:rPr lang="en-US" sz="1200" dirty="0"/>
              <a:t>”</a:t>
            </a:r>
          </a:p>
          <a:p>
            <a:pPr marL="0" indent="0">
              <a:buNone/>
            </a:pPr>
            <a:r>
              <a:rPr lang="en-US" sz="1200" dirty="0"/>
              <a:t>               &lt;</a:t>
            </a:r>
            <a:r>
              <a:rPr lang="en-US" sz="1200" dirty="0" err="1"/>
              <a:t>xs:element</a:t>
            </a:r>
            <a:r>
              <a:rPr lang="en-US" sz="1200" dirty="0"/>
              <a:t> name="parameter" </a:t>
            </a:r>
            <a:r>
              <a:rPr lang="en-US" sz="900" dirty="0"/>
              <a:t>	</a:t>
            </a:r>
            <a:r>
              <a:rPr lang="en-US" sz="1200" dirty="0"/>
              <a:t>				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accent6"/>
                </a:solidFill>
              </a:rPr>
              <a:t>               &lt;</a:t>
            </a:r>
            <a:r>
              <a:rPr lang="en-US" sz="1200" b="1" dirty="0" err="1">
                <a:solidFill>
                  <a:schemeClr val="accent6"/>
                </a:solidFill>
              </a:rPr>
              <a:t>xs:element</a:t>
            </a:r>
            <a:r>
              <a:rPr lang="en-US" sz="1200" b="1" dirty="0">
                <a:solidFill>
                  <a:schemeClr val="accent6"/>
                </a:solidFill>
              </a:rPr>
              <a:t> name="</a:t>
            </a:r>
            <a:r>
              <a:rPr lang="en-US" sz="1200" b="1" dirty="0" err="1">
                <a:solidFill>
                  <a:schemeClr val="accent1"/>
                </a:solidFill>
              </a:rPr>
              <a:t>numberTimeSteps</a:t>
            </a:r>
            <a:r>
              <a:rPr lang="en-US" sz="1200" dirty="0"/>
              <a:t>“ </a:t>
            </a:r>
            <a:r>
              <a:rPr lang="en-US" sz="1200" b="1" dirty="0">
                <a:solidFill>
                  <a:schemeClr val="accent6"/>
                </a:solidFill>
              </a:rPr>
              <a:t>type="</a:t>
            </a:r>
            <a:r>
              <a:rPr lang="en-US" sz="1200" b="1" dirty="0" err="1">
                <a:solidFill>
                  <a:schemeClr val="accent6"/>
                </a:solidFill>
              </a:rPr>
              <a:t>xs:int</a:t>
            </a:r>
            <a:r>
              <a:rPr lang="en-US" sz="1200" b="1" dirty="0">
                <a:solidFill>
                  <a:schemeClr val="accent6"/>
                </a:solidFill>
              </a:rPr>
              <a:t>" minOccurs="0" </a:t>
            </a:r>
            <a:r>
              <a:rPr lang="en-US" sz="1200" b="1" dirty="0" err="1">
                <a:solidFill>
                  <a:schemeClr val="accent6"/>
                </a:solidFill>
              </a:rPr>
              <a:t>maxOccurs</a:t>
            </a:r>
            <a:r>
              <a:rPr lang="en-US" sz="1200" b="1" dirty="0">
                <a:solidFill>
                  <a:schemeClr val="accent6"/>
                </a:solidFill>
              </a:rPr>
              <a:t>="1"&gt; 		&lt;</a:t>
            </a:r>
            <a:r>
              <a:rPr lang="en-US" sz="1200" b="1" dirty="0" err="1">
                <a:solidFill>
                  <a:schemeClr val="accent6"/>
                </a:solidFill>
              </a:rPr>
              <a:t>xs:annotation</a:t>
            </a:r>
            <a:r>
              <a:rPr lang="en-US" sz="1200" b="1" dirty="0">
                <a:solidFill>
                  <a:schemeClr val="accent6"/>
                </a:solidFill>
              </a:rPr>
              <a:t>&gt; 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accent6"/>
                </a:solidFill>
              </a:rPr>
              <a:t>	     &lt;</a:t>
            </a:r>
            <a:r>
              <a:rPr lang="en-US" sz="1200" b="1" dirty="0" err="1">
                <a:solidFill>
                  <a:schemeClr val="accent6"/>
                </a:solidFill>
              </a:rPr>
              <a:t>xs:documentation</a:t>
            </a:r>
            <a:r>
              <a:rPr lang="en-US" sz="1200" b="1" dirty="0">
                <a:solidFill>
                  <a:schemeClr val="accent6"/>
                </a:solidFill>
              </a:rPr>
              <a:t>&gt;</a:t>
            </a:r>
            <a:r>
              <a:rPr lang="en-US" sz="1200" b="1" dirty="0">
                <a:solidFill>
                  <a:srgbClr val="FF0000"/>
                </a:solidFill>
              </a:rPr>
              <a:t>The number of time steps in a time series, or, each homogenous            </a:t>
            </a:r>
            <a:br>
              <a:rPr lang="en-US" sz="1200" b="1" dirty="0">
                <a:solidFill>
                  <a:srgbClr val="FF0000"/>
                </a:solidFill>
              </a:rPr>
            </a:br>
            <a:r>
              <a:rPr lang="en-US" sz="1200" b="1" dirty="0">
                <a:solidFill>
                  <a:srgbClr val="FF0000"/>
                </a:solidFill>
              </a:rPr>
              <a:t>                                                              (regularly spaced) section of an irregularly spaced whole </a:t>
            </a:r>
            <a:r>
              <a:rPr lang="en-US" sz="1200" b="1" dirty="0" err="1">
                <a:solidFill>
                  <a:srgbClr val="FF0000"/>
                </a:solidFill>
              </a:rPr>
              <a:t>timeseries</a:t>
            </a:r>
            <a:r>
              <a:rPr lang="en-US" sz="1200" b="1" dirty="0">
                <a:solidFill>
                  <a:srgbClr val="FF0000"/>
                </a:solidFill>
              </a:rPr>
              <a:t>, </a:t>
            </a:r>
          </a:p>
          <a:p>
            <a:pPr marL="0" indent="0">
              <a:buNone/>
            </a:pPr>
            <a:r>
              <a:rPr lang="en-US" sz="1200" b="1" dirty="0">
                <a:solidFill>
                  <a:srgbClr val="FF0000"/>
                </a:solidFill>
              </a:rPr>
              <a:t>                                                              if applicable.</a:t>
            </a:r>
            <a:r>
              <a:rPr lang="en-US" sz="1200" b="1" dirty="0">
                <a:solidFill>
                  <a:schemeClr val="accent6"/>
                </a:solidFill>
              </a:rPr>
              <a:t>&lt;/</a:t>
            </a:r>
            <a:r>
              <a:rPr lang="en-US" sz="1200" b="1" dirty="0" err="1">
                <a:solidFill>
                  <a:schemeClr val="accent6"/>
                </a:solidFill>
              </a:rPr>
              <a:t>xs:documentation</a:t>
            </a:r>
            <a:r>
              <a:rPr lang="en-US" sz="1200" b="1" dirty="0">
                <a:solidFill>
                  <a:schemeClr val="accent6"/>
                </a:solidFill>
              </a:rPr>
              <a:t>&gt; 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accent6"/>
                </a:solidFill>
              </a:rPr>
              <a:t>	&lt;/</a:t>
            </a:r>
            <a:r>
              <a:rPr lang="en-US" sz="1200" b="1" dirty="0" err="1">
                <a:solidFill>
                  <a:schemeClr val="accent6"/>
                </a:solidFill>
              </a:rPr>
              <a:t>xs:annotation</a:t>
            </a:r>
            <a:r>
              <a:rPr lang="en-US" sz="1200" b="1" dirty="0">
                <a:solidFill>
                  <a:schemeClr val="accent6"/>
                </a:solidFill>
              </a:rPr>
              <a:t>&gt; 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accent6"/>
                </a:solidFill>
              </a:rPr>
              <a:t>                &lt;/</a:t>
            </a:r>
            <a:r>
              <a:rPr lang="en-US" sz="1200" b="1" dirty="0" err="1">
                <a:solidFill>
                  <a:schemeClr val="accent6"/>
                </a:solidFill>
              </a:rPr>
              <a:t>xs:element</a:t>
            </a:r>
            <a:r>
              <a:rPr lang="en-US" sz="1200" b="1" dirty="0">
                <a:solidFill>
                  <a:schemeClr val="accent6"/>
                </a:solidFill>
              </a:rPr>
              <a:t>&gt;</a:t>
            </a:r>
          </a:p>
          <a:p>
            <a:pPr marL="0" indent="0">
              <a:buNone/>
            </a:pPr>
            <a:endParaRPr lang="en-US" sz="300" b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sz="1200" dirty="0"/>
              <a:t>          &lt;/</a:t>
            </a:r>
            <a:r>
              <a:rPr lang="en-US" sz="1200" dirty="0" err="1"/>
              <a:t>xs:sequence</a:t>
            </a:r>
            <a:r>
              <a:rPr lang="en-US" sz="1200" dirty="0"/>
              <a:t>&gt;</a:t>
            </a:r>
          </a:p>
          <a:p>
            <a:pPr marL="0" indent="0">
              <a:buNone/>
            </a:pPr>
            <a:r>
              <a:rPr lang="en-US" sz="1200" dirty="0"/>
              <a:t>&lt;/</a:t>
            </a:r>
            <a:r>
              <a:rPr lang="en-US" sz="1200" dirty="0" err="1"/>
              <a:t>xs:complexType</a:t>
            </a:r>
            <a:r>
              <a:rPr lang="en-US" sz="1200" dirty="0"/>
              <a:t>&gt;  </a:t>
            </a:r>
            <a:endParaRPr lang="en-US" sz="5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800" b="1" dirty="0">
                <a:solidFill>
                  <a:schemeClr val="tx1"/>
                </a:solidFill>
              </a:rPr>
              <a:t>             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257800" y="6629400"/>
            <a:ext cx="3200400" cy="2286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dirty="0">
                <a:ea typeface="MS PGothic" charset="-128"/>
              </a:rPr>
              <a:t>Copyright © 2019 Open Geospatial Consortium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91400" y="2917371"/>
            <a:ext cx="2209800" cy="6096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prstClr val="black"/>
                </a:solidFill>
                <a:latin typeface="CG Times" charset="0"/>
                <a:ea typeface="MS PGothic" charset="-128"/>
              </a:rPr>
              <a:t>Effects </a:t>
            </a:r>
            <a:r>
              <a:rPr lang="en-US" sz="1600" b="1" i="1" u="sng" dirty="0">
                <a:solidFill>
                  <a:prstClr val="black"/>
                </a:solidFill>
                <a:latin typeface="CG Times" charset="0"/>
                <a:ea typeface="MS PGothic" charset="-128"/>
              </a:rPr>
              <a:t>timeseriesMetadata.xsd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06583" y="264740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dirty="0" err="1" smtClean="0"/>
          </a:p>
        </p:txBody>
      </p:sp>
      <p:sp>
        <p:nvSpPr>
          <p:cNvPr id="7" name="TextBox 6"/>
          <p:cNvSpPr txBox="1"/>
          <p:nvPr/>
        </p:nvSpPr>
        <p:spPr>
          <a:xfrm>
            <a:off x="7114902" y="3927566"/>
            <a:ext cx="4127864" cy="496388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u="sng" dirty="0" smtClean="0"/>
              <a:t>Kept optional for backward compatibility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8458200" y="4241074"/>
            <a:ext cx="650966" cy="627017"/>
          </a:xfrm>
          <a:prstGeom prst="straightConnector1">
            <a:avLst/>
          </a:prstGeom>
          <a:noFill/>
          <a:ln w="38100" cap="flat" cmpd="sng" algn="ctr">
            <a:solidFill>
              <a:srgbClr val="969696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66599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TSML </a:t>
            </a:r>
            <a:r>
              <a:rPr lang="en-US" dirty="0" smtClean="0"/>
              <a:t>Version 1.3 – Proposal:  Reasons For</a:t>
            </a:r>
            <a:endParaRPr lang="en-US" sz="2400" b="1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257" y="479425"/>
            <a:ext cx="8458200" cy="5715000"/>
          </a:xfrm>
        </p:spPr>
        <p:txBody>
          <a:bodyPr/>
          <a:lstStyle/>
          <a:p>
            <a:pPr marL="347663" lvl="1" indent="0">
              <a:buNone/>
            </a:pPr>
            <a:endParaRPr lang="en-US" sz="24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US" sz="1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In changing the encoding to TSML</a:t>
            </a:r>
            <a:r>
              <a:rPr lang="en-US" sz="2400" b="1" i="1" dirty="0" smtClean="0"/>
              <a:t>, </a:t>
            </a:r>
            <a:r>
              <a:rPr lang="en-US" sz="2400" b="1" i="1" dirty="0">
                <a:solidFill>
                  <a:srgbClr val="FF0000"/>
                </a:solidFill>
              </a:rPr>
              <a:t>c</a:t>
            </a:r>
            <a:r>
              <a:rPr lang="en-US" sz="2400" b="1" i="1" dirty="0" smtClean="0">
                <a:solidFill>
                  <a:srgbClr val="FF0000"/>
                </a:solidFill>
              </a:rPr>
              <a:t>onfirmation</a:t>
            </a:r>
            <a:r>
              <a:rPr lang="en-US" sz="2400" dirty="0" smtClean="0"/>
              <a:t> </a:t>
            </a:r>
            <a:r>
              <a:rPr lang="en-US" sz="2400" b="1" i="1" dirty="0" smtClean="0">
                <a:solidFill>
                  <a:srgbClr val="FF0000"/>
                </a:solidFill>
              </a:rPr>
              <a:t>from NDFD Web Service users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that this will be useful. Why?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700" dirty="0"/>
          </a:p>
          <a:p>
            <a:pPr marL="0" indent="0" algn="ctr">
              <a:buNone/>
            </a:pPr>
            <a:r>
              <a:rPr lang="en-US" sz="1600" u="sng" dirty="0"/>
              <a:t>Old Method: DWML (temps – each value encoded in separate element):</a:t>
            </a:r>
            <a:endParaRPr lang="en-US" sz="1600" dirty="0"/>
          </a:p>
          <a:p>
            <a:pPr marL="0" indent="0" algn="ctr">
              <a:buNone/>
            </a:pPr>
            <a:r>
              <a:rPr lang="en-US" sz="1600" b="1" dirty="0">
                <a:solidFill>
                  <a:schemeClr val="accent1"/>
                </a:solidFill>
              </a:rPr>
              <a:t>&lt;value&gt;42.0&lt;/value&gt;</a:t>
            </a:r>
          </a:p>
          <a:p>
            <a:pPr marL="0" indent="0" algn="ctr">
              <a:buNone/>
            </a:pPr>
            <a:r>
              <a:rPr lang="en-US" sz="1600" b="1" dirty="0">
                <a:solidFill>
                  <a:schemeClr val="accent1"/>
                </a:solidFill>
              </a:rPr>
              <a:t>&lt;value&gt;36.8&lt;/value&gt;</a:t>
            </a:r>
          </a:p>
          <a:p>
            <a:pPr marL="0" indent="0" algn="ctr">
              <a:buNone/>
            </a:pPr>
            <a:r>
              <a:rPr lang="en-US" sz="1600" b="1" dirty="0">
                <a:solidFill>
                  <a:schemeClr val="accent1"/>
                </a:solidFill>
              </a:rPr>
              <a:t>        &lt;value&gt;30.1&lt;/value&gt; ..</a:t>
            </a:r>
            <a:r>
              <a:rPr lang="en-US" sz="1600" b="1" dirty="0" err="1">
                <a:solidFill>
                  <a:schemeClr val="accent1"/>
                </a:solidFill>
              </a:rPr>
              <a:t>etc</a:t>
            </a:r>
            <a:endParaRPr lang="en-US" sz="160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en-US" sz="1100" dirty="0"/>
          </a:p>
          <a:p>
            <a:pPr marL="0" indent="0" algn="ctr">
              <a:buNone/>
            </a:pPr>
            <a:r>
              <a:rPr lang="fr-FR" sz="1600" dirty="0" smtClean="0"/>
              <a:t>      </a:t>
            </a:r>
            <a:r>
              <a:rPr lang="fr-FR" sz="1600" u="sng" dirty="0" smtClean="0"/>
              <a:t>New </a:t>
            </a:r>
            <a:r>
              <a:rPr lang="fr-FR" sz="1600" u="sng" dirty="0"/>
              <a:t>Method: TSML (temps </a:t>
            </a:r>
            <a:r>
              <a:rPr lang="en-US" sz="1600" u="sng" dirty="0"/>
              <a:t>– TSML </a:t>
            </a:r>
            <a:r>
              <a:rPr lang="en-US" sz="1600" u="sng" dirty="0" err="1"/>
              <a:t>goups</a:t>
            </a:r>
            <a:r>
              <a:rPr lang="en-US" sz="1600" u="sng" dirty="0"/>
              <a:t> data values into a single XML element)</a:t>
            </a:r>
            <a:endParaRPr lang="fr-FR" sz="1600" u="sng" dirty="0"/>
          </a:p>
          <a:p>
            <a:pPr marL="0" indent="0" algn="ctr">
              <a:buNone/>
            </a:pPr>
            <a:r>
              <a:rPr lang="fr-FR" sz="1600" b="1" dirty="0" smtClean="0">
                <a:solidFill>
                  <a:schemeClr val="accent1"/>
                </a:solidFill>
              </a:rPr>
              <a:t>      &lt;</a:t>
            </a:r>
            <a:r>
              <a:rPr lang="fr-FR" sz="1600" b="1" dirty="0" err="1">
                <a:solidFill>
                  <a:schemeClr val="accent1"/>
                </a:solidFill>
              </a:rPr>
              <a:t>gml:QuantityList</a:t>
            </a:r>
            <a:r>
              <a:rPr lang="fr-FR" sz="1600" b="1" dirty="0">
                <a:solidFill>
                  <a:schemeClr val="accent1"/>
                </a:solidFill>
              </a:rPr>
              <a:t> </a:t>
            </a:r>
            <a:r>
              <a:rPr lang="fr-FR" sz="1600" b="1" dirty="0" err="1">
                <a:solidFill>
                  <a:schemeClr val="accent1"/>
                </a:solidFill>
              </a:rPr>
              <a:t>uom</a:t>
            </a:r>
            <a:r>
              <a:rPr lang="fr-FR" sz="1600" b="1" dirty="0">
                <a:solidFill>
                  <a:schemeClr val="accent1"/>
                </a:solidFill>
              </a:rPr>
              <a:t>="[</a:t>
            </a:r>
            <a:r>
              <a:rPr lang="fr-FR" sz="1600" b="1" dirty="0" err="1">
                <a:solidFill>
                  <a:schemeClr val="accent1"/>
                </a:solidFill>
              </a:rPr>
              <a:t>degF</a:t>
            </a:r>
            <a:r>
              <a:rPr lang="fr-FR" sz="1600" b="1" dirty="0">
                <a:solidFill>
                  <a:schemeClr val="accent1"/>
                </a:solidFill>
              </a:rPr>
              <a:t>]"&gt;42.0 36.8 30.1&lt;/</a:t>
            </a:r>
            <a:r>
              <a:rPr lang="fr-FR" sz="1600" b="1" dirty="0" err="1">
                <a:solidFill>
                  <a:schemeClr val="accent1"/>
                </a:solidFill>
              </a:rPr>
              <a:t>gml:QuantityList</a:t>
            </a:r>
            <a:r>
              <a:rPr lang="fr-FR" sz="1600" b="1" dirty="0" smtClean="0">
                <a:solidFill>
                  <a:schemeClr val="accent1"/>
                </a:solidFill>
              </a:rPr>
              <a:t>&gt;</a:t>
            </a:r>
          </a:p>
          <a:p>
            <a:pPr marL="0" indent="0" algn="ctr">
              <a:buNone/>
            </a:pPr>
            <a:endParaRPr lang="fr-FR" sz="160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fr-FR" sz="1600" b="1" dirty="0" smtClean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fr-FR" sz="1600" b="1" dirty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endParaRPr lang="fr-FR" sz="300" b="1" dirty="0">
              <a:solidFill>
                <a:schemeClr val="accent1"/>
              </a:solidFill>
            </a:endParaRPr>
          </a:p>
          <a:p>
            <a:pPr algn="ctr">
              <a:buFont typeface="Wingdings" panose="05000000000000000000" pitchFamily="2" charset="2"/>
              <a:buChar char="à"/>
            </a:pPr>
            <a:r>
              <a:rPr lang="en-US" b="1" i="1" dirty="0">
                <a:solidFill>
                  <a:srgbClr val="FF0000"/>
                </a:solidFill>
                <a:sym typeface="Wingdings" panose="05000000000000000000" pitchFamily="2" charset="2"/>
              </a:rPr>
              <a:t>Lack of individual encoding around TSML data values  </a:t>
            </a:r>
            <a:br>
              <a:rPr lang="en-US" b="1" i="1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US" b="1" i="1" dirty="0">
                <a:solidFill>
                  <a:srgbClr val="FF0000"/>
                </a:solidFill>
                <a:sym typeface="Wingdings" panose="05000000000000000000" pitchFamily="2" charset="2"/>
              </a:rPr>
              <a:t>     makes a user counting data values more difficult</a:t>
            </a:r>
            <a:r>
              <a:rPr lang="en-US" b="1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.</a:t>
            </a:r>
            <a:r>
              <a:rPr lang="en-US" sz="2200" dirty="0"/>
              <a:t/>
            </a:r>
            <a:br>
              <a:rPr lang="en-US" sz="2200" dirty="0"/>
            </a:br>
            <a:endParaRPr lang="en-US" sz="10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648200" y="6629400"/>
            <a:ext cx="3200400" cy="2286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dirty="0">
                <a:ea typeface="MS PGothic" charset="-128"/>
              </a:rPr>
              <a:t>Copyright © 2019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304766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TSML </a:t>
            </a:r>
            <a:r>
              <a:rPr lang="en-US" dirty="0" smtClean="0"/>
              <a:t>Version 1.3 – Proposal: Issues Implementing</a:t>
            </a:r>
            <a:endParaRPr lang="en-US" sz="2400" b="1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9017" y="613088"/>
            <a:ext cx="8458200" cy="5715000"/>
          </a:xfrm>
        </p:spPr>
        <p:txBody>
          <a:bodyPr/>
          <a:lstStyle/>
          <a:p>
            <a:pPr marL="347663" lvl="1" indent="0">
              <a:buNone/>
            </a:pP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How </a:t>
            </a:r>
            <a:r>
              <a:rPr lang="en-US" sz="2400" dirty="0"/>
              <a:t>to </a:t>
            </a:r>
            <a:r>
              <a:rPr lang="en-US" sz="2400" dirty="0" smtClean="0"/>
              <a:t>accommodate </a:t>
            </a:r>
            <a:r>
              <a:rPr lang="en-US" sz="2400" dirty="0"/>
              <a:t>nil/missing values in count</a:t>
            </a:r>
            <a:r>
              <a:rPr lang="en-US" sz="2400" dirty="0" smtClean="0"/>
              <a:t>?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/>
              <a:t>How would this work for time series that are continuously occurring (i.e., not completed all at once like NWS forecast time series?) </a:t>
            </a:r>
            <a:endParaRPr lang="en-US" sz="2400" dirty="0" smtClean="0"/>
          </a:p>
          <a:p>
            <a:pPr lvl="2"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rgbClr val="FF0000"/>
              </a:solidFill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Should this only effect DR Encoding, or also effect TVP encoding? </a:t>
            </a:r>
          </a:p>
          <a:p>
            <a:pPr lvl="3">
              <a:buFont typeface="Wingdings" panose="05000000000000000000" pitchFamily="2" charset="2"/>
              <a:buChar char="ü"/>
            </a:pPr>
            <a:r>
              <a:rPr lang="en-US" sz="2200" dirty="0" smtClean="0"/>
              <a:t>Although </a:t>
            </a:r>
            <a:r>
              <a:rPr lang="en-US" sz="2200" dirty="0"/>
              <a:t>we didn’t add the prior 2 additions to TVP, but on DR encodings (</a:t>
            </a:r>
            <a:r>
              <a:rPr lang="en-US" sz="2200" dirty="0" err="1"/>
              <a:t>TimePeriodList</a:t>
            </a:r>
            <a:r>
              <a:rPr lang="en-US" sz="2200" dirty="0"/>
              <a:t>, repeating </a:t>
            </a:r>
            <a:r>
              <a:rPr lang="en-US" sz="2200" dirty="0" err="1"/>
              <a:t>timeseriesMetadata</a:t>
            </a:r>
            <a:r>
              <a:rPr lang="en-US" sz="2200" dirty="0"/>
              <a:t> for regularly spaced segments of entire irregularly spaced time series) this addition could benefit TVP encoding, as an option</a:t>
            </a:r>
            <a:r>
              <a:rPr lang="en-US" sz="2200" dirty="0" smtClean="0"/>
              <a:t>.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dirty="0" smtClean="0"/>
              <a:t>Keeping change optional for backward compatibility</a:t>
            </a:r>
            <a:endParaRPr lang="en-US" sz="2400" dirty="0"/>
          </a:p>
          <a:p>
            <a:pPr marL="684213" lvl="2" indent="0">
              <a:buNone/>
            </a:pPr>
            <a:endParaRPr lang="en-US" sz="24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2200" b="1" i="1" dirty="0">
              <a:solidFill>
                <a:srgbClr val="FF0000"/>
              </a:solidFill>
            </a:endParaRPr>
          </a:p>
          <a:p>
            <a:pPr marL="684213" lvl="2" indent="0">
              <a:buNone/>
            </a:pPr>
            <a:r>
              <a:rPr lang="en-US" sz="2200" dirty="0"/>
              <a:t/>
            </a:r>
            <a:br>
              <a:rPr lang="en-US" sz="2200" dirty="0"/>
            </a:br>
            <a:endParaRPr lang="en-US" sz="10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648200" y="6629400"/>
            <a:ext cx="3200400" cy="2286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dirty="0">
                <a:ea typeface="MS PGothic" charset="-128"/>
              </a:rPr>
              <a:t>Copyright © 2019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428172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TSML </a:t>
            </a:r>
            <a:r>
              <a:rPr lang="en-US" dirty="0" smtClean="0"/>
              <a:t>Version 1.3 – Proposal – The OGC Doc</a:t>
            </a:r>
            <a:endParaRPr lang="en-US" sz="2400" b="1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2045" y="483144"/>
            <a:ext cx="8458200" cy="5715000"/>
          </a:xfrm>
        </p:spPr>
        <p:txBody>
          <a:bodyPr/>
          <a:lstStyle/>
          <a:p>
            <a:pPr marL="347663" lvl="1" indent="0">
              <a:buNone/>
            </a:pPr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000" dirty="0" smtClean="0"/>
              <a:t>15-042</a:t>
            </a:r>
            <a:r>
              <a:rPr lang="en-US" sz="2000" b="1" dirty="0" smtClean="0">
                <a:solidFill>
                  <a:schemeClr val="accent5"/>
                </a:solidFill>
              </a:rPr>
              <a:t>r5</a:t>
            </a:r>
            <a:r>
              <a:rPr lang="en-US" sz="2000" dirty="0" smtClean="0"/>
              <a:t>_TimeseriesML</a:t>
            </a:r>
            <a:r>
              <a:rPr lang="en-US" sz="2000" b="1" dirty="0" smtClean="0">
                <a:solidFill>
                  <a:schemeClr val="accent5"/>
                </a:solidFill>
              </a:rPr>
              <a:t>1.2</a:t>
            </a:r>
            <a:r>
              <a:rPr lang="en-US" sz="2000" dirty="0"/>
              <a:t>_-_</a:t>
            </a:r>
            <a:r>
              <a:rPr lang="en-US" sz="2000" dirty="0" smtClean="0"/>
              <a:t>XML_Encoding </a:t>
            </a:r>
          </a:p>
          <a:p>
            <a:pPr marL="684213" lvl="2" indent="0">
              <a:buNone/>
            </a:pPr>
            <a:r>
              <a:rPr lang="en-US" sz="2000" dirty="0"/>
              <a:t>    </a:t>
            </a:r>
            <a:r>
              <a:rPr lang="en-US" sz="2000" dirty="0" smtClean="0"/>
              <a:t>becomes: </a:t>
            </a:r>
          </a:p>
          <a:p>
            <a:pPr marL="684213" lvl="2" indent="0">
              <a:buNone/>
            </a:pPr>
            <a:r>
              <a:rPr lang="en-US" sz="2000"/>
              <a:t> </a:t>
            </a:r>
            <a:r>
              <a:rPr lang="en-US" sz="2000" smtClean="0"/>
              <a:t>   </a:t>
            </a:r>
            <a:r>
              <a:rPr lang="en-US" sz="2000" smtClean="0"/>
              <a:t>15-042</a:t>
            </a:r>
            <a:r>
              <a:rPr lang="en-US" sz="2000" b="1" smtClean="0">
                <a:solidFill>
                  <a:srgbClr val="FF0000"/>
                </a:solidFill>
              </a:rPr>
              <a:t>r6</a:t>
            </a:r>
            <a:r>
              <a:rPr lang="en-US" sz="2000" smtClean="0"/>
              <a:t>_TimeseriesML</a:t>
            </a:r>
            <a:r>
              <a:rPr lang="en-US" sz="2000" b="1" smtClean="0">
                <a:solidFill>
                  <a:srgbClr val="FF0000"/>
                </a:solidFill>
              </a:rPr>
              <a:t>1.3</a:t>
            </a:r>
            <a:r>
              <a:rPr lang="en-US" sz="2000" dirty="0" smtClean="0"/>
              <a:t>_-_XML_Encoding </a:t>
            </a:r>
          </a:p>
          <a:p>
            <a:pPr marL="684213" lvl="2" indent="0">
              <a:buNone/>
            </a:pPr>
            <a:endParaRPr lang="en-US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(Currently in Progress) </a:t>
            </a:r>
            <a:r>
              <a:rPr lang="en-US" sz="2400" dirty="0" smtClean="0"/>
              <a:t>Issues with OGC Doc Version 1.3 of where </a:t>
            </a:r>
            <a:r>
              <a:rPr lang="en-US" sz="2400" dirty="0"/>
              <a:t>to add </a:t>
            </a:r>
            <a:r>
              <a:rPr lang="en-US" sz="2400" dirty="0" err="1" smtClean="0"/>
              <a:t>numberTimeSteps</a:t>
            </a:r>
            <a:r>
              <a:rPr lang="en-US" sz="2400" dirty="0" smtClean="0"/>
              <a:t> </a:t>
            </a:r>
            <a:r>
              <a:rPr lang="en-US" sz="2400" dirty="0"/>
              <a:t>in the </a:t>
            </a:r>
            <a:r>
              <a:rPr lang="en-US" sz="2400" dirty="0" smtClean="0"/>
              <a:t>XML</a:t>
            </a:r>
            <a:r>
              <a:rPr lang="en-US" sz="2400" dirty="0"/>
              <a:t>	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2000" dirty="0"/>
              <a:t>If add to TVP, then it needs to be included in left hand side of UML diagram </a:t>
            </a:r>
            <a:r>
              <a:rPr lang="en-US" sz="2200" dirty="0"/>
              <a:t>“</a:t>
            </a:r>
            <a:r>
              <a:rPr lang="en-US" b="1" dirty="0" smtClean="0"/>
              <a:t>Figure </a:t>
            </a:r>
            <a:r>
              <a:rPr lang="en-US" b="1" dirty="0"/>
              <a:t>1 </a:t>
            </a:r>
            <a:r>
              <a:rPr lang="en-US" b="1" dirty="0" err="1" smtClean="0"/>
              <a:t>TVPEncoding</a:t>
            </a:r>
            <a:r>
              <a:rPr lang="en-US" b="1" dirty="0" smtClean="0"/>
              <a:t>”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2000" dirty="0"/>
              <a:t>Right hand side of </a:t>
            </a:r>
            <a:r>
              <a:rPr lang="en-US" sz="2200" dirty="0"/>
              <a:t>“</a:t>
            </a:r>
            <a:r>
              <a:rPr lang="en-US" b="1" dirty="0" smtClean="0"/>
              <a:t>Figure </a:t>
            </a:r>
            <a:r>
              <a:rPr lang="en-US" b="1" dirty="0"/>
              <a:t>7 </a:t>
            </a:r>
            <a:r>
              <a:rPr lang="en-US" b="1" dirty="0" err="1"/>
              <a:t>TimeSeries</a:t>
            </a:r>
            <a:r>
              <a:rPr lang="en-US" b="1" dirty="0"/>
              <a:t> Metadata </a:t>
            </a:r>
            <a:r>
              <a:rPr lang="en-US" b="1" dirty="0" err="1"/>
              <a:t>XMLSchema</a:t>
            </a:r>
            <a:r>
              <a:rPr lang="en-US" b="1" dirty="0"/>
              <a:t> </a:t>
            </a:r>
            <a:r>
              <a:rPr lang="en-US" b="1" dirty="0" smtClean="0"/>
              <a:t>Implementation”</a:t>
            </a:r>
            <a:endParaRPr lang="en-US" dirty="0"/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2000" dirty="0"/>
              <a:t>Description needs to be added to </a:t>
            </a:r>
            <a:r>
              <a:rPr lang="en-US" sz="2200" dirty="0"/>
              <a:t>“</a:t>
            </a:r>
            <a:r>
              <a:rPr lang="en-US" b="1" dirty="0" smtClean="0"/>
              <a:t>6.19.4  </a:t>
            </a:r>
            <a:r>
              <a:rPr lang="en-US" b="1" dirty="0" err="1"/>
              <a:t>TimeseriesMetadata</a:t>
            </a:r>
            <a:r>
              <a:rPr lang="en-US" b="1" dirty="0"/>
              <a:t> </a:t>
            </a:r>
            <a:r>
              <a:rPr lang="en-US" b="1" dirty="0" smtClean="0"/>
              <a:t>properties”</a:t>
            </a:r>
          </a:p>
          <a:p>
            <a:pPr lvl="4">
              <a:buFont typeface="Wingdings" panose="05000000000000000000" pitchFamily="2" charset="2"/>
              <a:buChar char="§"/>
            </a:pPr>
            <a:r>
              <a:rPr lang="en-US" dirty="0" smtClean="0"/>
              <a:t>Mark O on generating new UML diagrams, similar to </a:t>
            </a:r>
            <a:r>
              <a:rPr lang="en-US" dirty="0" err="1" smtClean="0"/>
              <a:t>Ver</a:t>
            </a:r>
            <a:r>
              <a:rPr lang="en-US" dirty="0" smtClean="0"/>
              <a:t> 1.2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2000" dirty="0"/>
              <a:t>When adding the TSML 1.3 update to Annex D at the bottom of the paper, make sure to denote this is an optional addition to accommodate backward compatibility</a:t>
            </a:r>
            <a:r>
              <a:rPr lang="en-US" sz="2200" dirty="0"/>
              <a:t>.</a:t>
            </a:r>
          </a:p>
          <a:p>
            <a:pPr lvl="3">
              <a:buFont typeface="Wingdings" panose="05000000000000000000" pitchFamily="2" charset="2"/>
              <a:buChar char="Ø"/>
            </a:pPr>
            <a:endParaRPr lang="en-US" sz="2200" dirty="0"/>
          </a:p>
          <a:p>
            <a:pPr lvl="3">
              <a:buFont typeface="Wingdings" panose="05000000000000000000" pitchFamily="2" charset="2"/>
              <a:buChar char="Ø"/>
            </a:pPr>
            <a:endParaRPr lang="en-US" sz="2200" dirty="0"/>
          </a:p>
          <a:p>
            <a:pPr lvl="3">
              <a:buFont typeface="Wingdings" panose="05000000000000000000" pitchFamily="2" charset="2"/>
              <a:buChar char="Ø"/>
            </a:pPr>
            <a:endParaRPr lang="en-US" sz="22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2200" b="1" i="1" dirty="0">
              <a:solidFill>
                <a:srgbClr val="FF0000"/>
              </a:solidFill>
            </a:endParaRPr>
          </a:p>
          <a:p>
            <a:pPr marL="684213" lvl="2" indent="0">
              <a:buNone/>
            </a:pPr>
            <a:r>
              <a:rPr lang="en-US" sz="2200" dirty="0"/>
              <a:t/>
            </a:r>
            <a:br>
              <a:rPr lang="en-US" sz="2200" dirty="0"/>
            </a:br>
            <a:endParaRPr lang="en-US" sz="1000" dirty="0"/>
          </a:p>
          <a:p>
            <a:pPr lvl="2">
              <a:buFont typeface="Wingdings" panose="05000000000000000000" pitchFamily="2" charset="2"/>
              <a:buChar char="Ø"/>
            </a:pPr>
            <a:endParaRPr lang="en-US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4648200" y="6629400"/>
            <a:ext cx="3200400" cy="228600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dirty="0">
                <a:ea typeface="MS PGothic" charset="-128"/>
              </a:rPr>
              <a:t>Copyright © 2019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238266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GC_PowerPoint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GC_PowerPoin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noAutofit/>
      </a:bodyPr>
      <a:lstStyle>
        <a:defPPr>
          <a:defRPr dirty="0" err="1" smtClean="0"/>
        </a:defPPr>
      </a:lstStyle>
    </a:txDef>
  </a:objectDefaults>
  <a:extraClrSchemeLst>
    <a:extraClrScheme>
      <a:clrScheme name="OGC_PowerPoin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GC_PowerPoint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GC_PowerPoint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GC_PowerPoin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noAutofit/>
      </a:bodyPr>
      <a:lstStyle>
        <a:defPPr>
          <a:defRPr dirty="0" err="1" smtClean="0"/>
        </a:defPPr>
      </a:lstStyle>
    </a:txDef>
  </a:objectDefaults>
  <a:extraClrSchemeLst>
    <a:extraClrScheme>
      <a:clrScheme name="OGC_PowerPoin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GC_PowerPoint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GC_PowerPoint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GC_PowerPoin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noAutofit/>
      </a:bodyPr>
      <a:lstStyle>
        <a:defPPr>
          <a:defRPr dirty="0" err="1" smtClean="0"/>
        </a:defPPr>
      </a:lstStyle>
    </a:txDef>
  </a:objectDefaults>
  <a:extraClrSchemeLst>
    <a:extraClrScheme>
      <a:clrScheme name="OGC_PowerPoin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GC_PowerPoint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592</Words>
  <Application>Microsoft Office PowerPoint</Application>
  <PresentationFormat>Widescreen</PresentationFormat>
  <Paragraphs>164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MS PGothic</vt:lpstr>
      <vt:lpstr>Arial</vt:lpstr>
      <vt:lpstr>Arial Black</vt:lpstr>
      <vt:lpstr>CG Times</vt:lpstr>
      <vt:lpstr>Times New Roman</vt:lpstr>
      <vt:lpstr>Verdana</vt:lpstr>
      <vt:lpstr>Wingdings</vt:lpstr>
      <vt:lpstr>OGC_PowerPoint_Template</vt:lpstr>
      <vt:lpstr>1_OGC_PowerPoint_Template</vt:lpstr>
      <vt:lpstr>2_OGC_PowerPoint_Template</vt:lpstr>
      <vt:lpstr>Timeseries SWG Request For Change: Proposed Addition of Optional Count of Time (Data) Steps</vt:lpstr>
      <vt:lpstr>Agenda</vt:lpstr>
      <vt:lpstr>PowerPoint Presentation</vt:lpstr>
      <vt:lpstr> TimeseriesML Ver 1.3 – Proposed New Requirement: Count Number of Time Steps – (XML Snippet)</vt:lpstr>
      <vt:lpstr>RFC</vt:lpstr>
      <vt:lpstr> TimeseriesML Ver 1.3 – Proposed New Requirement: (cont) Count – Schema Change</vt:lpstr>
      <vt:lpstr>Status of TSML Version 1.3 – Proposal:  Reasons For</vt:lpstr>
      <vt:lpstr>Status of TSML Version 1.3 – Proposal: Issues Implementing</vt:lpstr>
      <vt:lpstr>Status of TSML Version 1.3 – Proposal – The OGC Doc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Timeseries SWG Request For Change: Proposed Addition of Optional Count of Data Steps</dc:title>
  <dc:creator>Paul Hershberg</dc:creator>
  <cp:lastModifiedBy>Paul Hershberg</cp:lastModifiedBy>
  <cp:revision>15</cp:revision>
  <dcterms:created xsi:type="dcterms:W3CDTF">2019-09-11T17:27:18Z</dcterms:created>
  <dcterms:modified xsi:type="dcterms:W3CDTF">2019-11-01T23:50:31Z</dcterms:modified>
</cp:coreProperties>
</file>