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  <p:sldMasterId id="2147484003" r:id="rId2"/>
  </p:sldMasterIdLst>
  <p:notesMasterIdLst>
    <p:notesMasterId r:id="rId15"/>
  </p:notesMasterIdLst>
  <p:handoutMasterIdLst>
    <p:handoutMasterId r:id="rId16"/>
  </p:handoutMasterIdLst>
  <p:sldIdLst>
    <p:sldId id="256" r:id="rId3"/>
    <p:sldId id="258" r:id="rId4"/>
    <p:sldId id="264" r:id="rId5"/>
    <p:sldId id="265" r:id="rId6"/>
    <p:sldId id="266" r:id="rId7"/>
    <p:sldId id="267" r:id="rId8"/>
    <p:sldId id="269" r:id="rId9"/>
    <p:sldId id="268" r:id="rId10"/>
    <p:sldId id="259" r:id="rId11"/>
    <p:sldId id="260" r:id="rId12"/>
    <p:sldId id="261" r:id="rId13"/>
    <p:sldId id="262" r:id="rId14"/>
  </p:sldIdLst>
  <p:sldSz cx="9144000" cy="6858000" type="screen4x3"/>
  <p:notesSz cx="6904038" cy="9220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 charset="0"/>
        <a:ea typeface="MS PGothic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 charset="0"/>
        <a:ea typeface="MS PGothic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 charset="0"/>
        <a:ea typeface="MS PGothic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 charset="0"/>
        <a:ea typeface="MS PGothic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 charset="0"/>
        <a:ea typeface="MS PGothic" charset="-128"/>
        <a:cs typeface="+mn-cs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CG Times" charset="0"/>
        <a:ea typeface="MS PGothic" charset="-128"/>
        <a:cs typeface="+mn-cs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CG Times" charset="0"/>
        <a:ea typeface="MS PGothic" charset="-128"/>
        <a:cs typeface="+mn-cs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CG Times" charset="0"/>
        <a:ea typeface="MS PGothic" charset="-128"/>
        <a:cs typeface="+mn-cs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CG Times" charset="0"/>
        <a:ea typeface="MS PGothic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1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6600"/>
    <a:srgbClr val="000066"/>
    <a:srgbClr val="FFFF99"/>
    <a:srgbClr val="969696"/>
    <a:srgbClr val="CCFFFF"/>
    <a:srgbClr val="5C090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0"/>
  </p:normalViewPr>
  <p:slideViewPr>
    <p:cSldViewPr>
      <p:cViewPr>
        <p:scale>
          <a:sx n="79" d="100"/>
          <a:sy n="79" d="100"/>
        </p:scale>
        <p:origin x="-1674" y="-156"/>
      </p:cViewPr>
      <p:guideLst>
        <p:guide orient="horz" pos="211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2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t" anchorCtr="0" compatLnSpc="1">
            <a:prstTxWarp prst="textNoShape">
              <a:avLst/>
            </a:prstTxWarp>
          </a:bodyPr>
          <a:lstStyle>
            <a:lvl1pPr defTabSz="920750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1600" y="0"/>
            <a:ext cx="2992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t" anchorCtr="0" compatLnSpc="1">
            <a:prstTxWarp prst="textNoShape">
              <a:avLst/>
            </a:prstTxWarp>
          </a:bodyPr>
          <a:lstStyle>
            <a:lvl1pPr algn="r" defTabSz="920750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4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9825"/>
            <a:ext cx="2992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b" anchorCtr="0" compatLnSpc="1">
            <a:prstTxWarp prst="textNoShape">
              <a:avLst/>
            </a:prstTxWarp>
          </a:bodyPr>
          <a:lstStyle>
            <a:lvl1pPr defTabSz="920750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4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1600" y="8759825"/>
            <a:ext cx="2992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b" anchorCtr="0" compatLnSpc="1">
            <a:prstTxWarp prst="textNoShape">
              <a:avLst/>
            </a:prstTxWarp>
          </a:bodyPr>
          <a:lstStyle>
            <a:lvl1pPr algn="r" defTabSz="920750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3D35F818-8F95-4D4B-8511-C68E4BFDA9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43349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2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t" anchorCtr="0" compatLnSpc="1">
            <a:prstTxWarp prst="textNoShape">
              <a:avLst/>
            </a:prstTxWarp>
          </a:bodyPr>
          <a:lstStyle>
            <a:lvl1pPr defTabSz="920750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11600" y="0"/>
            <a:ext cx="2992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t" anchorCtr="0" compatLnSpc="1">
            <a:prstTxWarp prst="textNoShape">
              <a:avLst/>
            </a:prstTxWarp>
          </a:bodyPr>
          <a:lstStyle>
            <a:lvl1pPr algn="r" defTabSz="920750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7763" y="692150"/>
            <a:ext cx="4610100" cy="3457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0750" y="4379913"/>
            <a:ext cx="5062538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9825"/>
            <a:ext cx="2992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b" anchorCtr="0" compatLnSpc="1">
            <a:prstTxWarp prst="textNoShape">
              <a:avLst/>
            </a:prstTxWarp>
          </a:bodyPr>
          <a:lstStyle>
            <a:lvl1pPr defTabSz="920750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11600" y="8759825"/>
            <a:ext cx="2992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b" anchorCtr="0" compatLnSpc="1">
            <a:prstTxWarp prst="textNoShape">
              <a:avLst/>
            </a:prstTxWarp>
          </a:bodyPr>
          <a:lstStyle>
            <a:lvl1pPr algn="r" defTabSz="920750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ED3BBFB6-EA16-814E-8BA7-170BD94223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02113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r>
              <a:rPr lang="en-US" baseline="0" dirty="0" smtClean="0"/>
              <a:t> schema changes to be added to the end of timesereisDR.xsd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34513-A1D3-4CF6-B45A-30B12F2C2C6F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979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843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sz="1000" b="1" dirty="0">
              <a:latin typeface="CG Times" charset="0"/>
              <a:ea typeface="MS P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25030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sz="1000" b="1">
              <a:latin typeface="CG Times" charset="0"/>
              <a:ea typeface="MS P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46190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tif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8739188" y="214313"/>
            <a:ext cx="74612" cy="214312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r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9pPr>
          </a:lstStyle>
          <a:p>
            <a:pPr>
              <a:defRPr/>
            </a:pPr>
            <a:r>
              <a:rPr lang="en-US" altLang="en-US" sz="800" smtClean="0">
                <a:solidFill>
                  <a:srgbClr val="FFFFFF"/>
                </a:solidFill>
                <a:latin typeface="Arial" charset="0"/>
              </a:rPr>
              <a:t>®</a:t>
            </a:r>
          </a:p>
        </p:txBody>
      </p:sp>
      <p:pic>
        <p:nvPicPr>
          <p:cNvPr id="5" name="Picture 10" descr="OGC header 20101220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Picture 7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6096000"/>
            <a:ext cx="13811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38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3276600"/>
            <a:ext cx="7772400" cy="1143000"/>
          </a:xfrm>
        </p:spPr>
        <p:txBody>
          <a:bodyPr/>
          <a:lstStyle>
            <a:lvl1pPr>
              <a:defRPr sz="320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638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572000"/>
            <a:ext cx="6400800" cy="13716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092E5C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3009900" y="6400800"/>
            <a:ext cx="3276600" cy="304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r>
              <a:rPr lang="en-US" altLang="en-US" dirty="0"/>
              <a:t>Copyright © </a:t>
            </a:r>
            <a:r>
              <a:rPr lang="en-US" altLang="en-US" dirty="0" smtClean="0"/>
              <a:t>2017 </a:t>
            </a:r>
            <a:r>
              <a:rPr lang="en-US" altLang="en-US" dirty="0"/>
              <a:t>Open Geospatial Consortium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89200" y="1646862"/>
            <a:ext cx="4318000" cy="1066800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 userDrawn="1"/>
        </p:nvSpPr>
        <p:spPr bwMode="auto">
          <a:xfrm>
            <a:off x="4128827" y="1201331"/>
            <a:ext cx="1038746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r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9pPr>
          </a:lstStyle>
          <a:p>
            <a:pPr algn="ctr">
              <a:defRPr/>
            </a:pPr>
            <a:r>
              <a:rPr lang="en-US" smtClean="0">
                <a:latin typeface="Arial" charset="0"/>
              </a:rPr>
              <a:t>Meeting Sponsor</a:t>
            </a:r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936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</a:t>
            </a:r>
            <a:r>
              <a:rPr lang="en-US" altLang="en-US" dirty="0" smtClean="0"/>
              <a:t>2017 </a:t>
            </a:r>
            <a:r>
              <a:rPr lang="en-US" altLang="en-US" dirty="0"/>
              <a:t>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F5C08-9863-464B-8ADE-A89BC41090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4566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5288" y="136525"/>
            <a:ext cx="2170112" cy="60340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36525"/>
            <a:ext cx="6361113" cy="6034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</a:t>
            </a:r>
            <a:r>
              <a:rPr lang="en-US" altLang="en-US" dirty="0" smtClean="0"/>
              <a:t>2017 </a:t>
            </a:r>
            <a:r>
              <a:rPr lang="en-US" altLang="en-US" dirty="0"/>
              <a:t>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A3E5D2-22FF-DE40-BB45-5904AFD691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76569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8739188" y="214313"/>
            <a:ext cx="74612" cy="214312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rIns="0">
            <a:spAutoFit/>
          </a:bodyPr>
          <a:lstStyle>
            <a:lvl1pPr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altLang="en-US" sz="800" smtClean="0">
                <a:solidFill>
                  <a:srgbClr val="FFFFFF"/>
                </a:solidFill>
                <a:latin typeface="Arial" pitchFamily="34" charset="0"/>
              </a:rPr>
              <a:t>®</a:t>
            </a:r>
          </a:p>
        </p:txBody>
      </p:sp>
      <p:pic>
        <p:nvPicPr>
          <p:cNvPr id="5" name="Picture 10" descr="OGC header 20101220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Picture 7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096000"/>
            <a:ext cx="13811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 userDrawn="1"/>
        </p:nvSpPr>
        <p:spPr bwMode="auto">
          <a:xfrm>
            <a:off x="4068763" y="1139825"/>
            <a:ext cx="854075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r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9pPr>
          </a:lstStyle>
          <a:p>
            <a:pPr algn="ctr">
              <a:defRPr/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Sponsored by</a:t>
            </a:r>
          </a:p>
        </p:txBody>
      </p:sp>
      <p:pic>
        <p:nvPicPr>
          <p:cNvPr id="8" name="Picture 12"/>
          <p:cNvPicPr>
            <a:picLocks noChangeAspect="1"/>
          </p:cNvPicPr>
          <p:nvPr userDrawn="1"/>
        </p:nvPicPr>
        <p:blipFill>
          <a:blip r:embed="rId4" cstate="print"/>
          <a:srcRect r="24896" b="79953"/>
          <a:stretch>
            <a:fillRect/>
          </a:stretch>
        </p:blipFill>
        <p:spPr bwMode="auto">
          <a:xfrm>
            <a:off x="2971800" y="1563688"/>
            <a:ext cx="3048000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38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3276600"/>
            <a:ext cx="7772400" cy="1143000"/>
          </a:xfrm>
        </p:spPr>
        <p:txBody>
          <a:bodyPr/>
          <a:lstStyle>
            <a:lvl1pPr>
              <a:defRPr sz="320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638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572000"/>
            <a:ext cx="6400800" cy="13716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092E5C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3009900" y="6400800"/>
            <a:ext cx="3276600" cy="304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r>
              <a:rPr lang="en-US" altLang="en-US"/>
              <a:t>Copyright © </a:t>
            </a:r>
            <a:r>
              <a:rPr lang="en-US" altLang="en-US" smtClean="0"/>
              <a:t>2016 </a:t>
            </a:r>
            <a:r>
              <a:rPr lang="en-US" altLang="en-US"/>
              <a:t>Open Geospatial Consortium</a:t>
            </a:r>
          </a:p>
        </p:txBody>
      </p:sp>
    </p:spTree>
    <p:extLst>
      <p:ext uri="{BB962C8B-B14F-4D97-AF65-F5344CB8AC3E}">
        <p14:creationId xmlns:p14="http://schemas.microsoft.com/office/powerpoint/2010/main" val="21577398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© </a:t>
            </a:r>
            <a:r>
              <a:rPr lang="en-US" altLang="en-US" smtClean="0"/>
              <a:t>2016 </a:t>
            </a:r>
            <a:r>
              <a:rPr lang="en-US" altLang="en-US"/>
              <a:t>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83227-2624-414A-9062-F1496F1208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43870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© </a:t>
            </a:r>
            <a:r>
              <a:rPr lang="en-US" altLang="en-US" smtClean="0"/>
              <a:t>2016 </a:t>
            </a:r>
            <a:r>
              <a:rPr lang="en-US" altLang="en-US"/>
              <a:t>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0F74D-1F5F-4EA6-8E6A-465F9F3C63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66438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1279525"/>
            <a:ext cx="4152900" cy="4891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375" y="1279525"/>
            <a:ext cx="4152900" cy="4891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© </a:t>
            </a:r>
            <a:r>
              <a:rPr lang="en-US" altLang="en-US" smtClean="0"/>
              <a:t>2016 </a:t>
            </a:r>
            <a:r>
              <a:rPr lang="en-US" altLang="en-US"/>
              <a:t>Open Geospatial Consortium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B8721-0178-4722-82A5-6EDD13BC2D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22709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© </a:t>
            </a:r>
            <a:r>
              <a:rPr lang="en-US" altLang="en-US" smtClean="0"/>
              <a:t>2016 </a:t>
            </a:r>
            <a:r>
              <a:rPr lang="en-US" altLang="en-US"/>
              <a:t>Open Geospatial Consortium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BCCCCF-18AA-4801-B07A-2009F7A9F4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40495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© </a:t>
            </a:r>
            <a:r>
              <a:rPr lang="en-US" altLang="en-US" smtClean="0"/>
              <a:t>2016 </a:t>
            </a:r>
            <a:r>
              <a:rPr lang="en-US" altLang="en-US"/>
              <a:t>Open Geospatial Consortium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E96DB-789E-4A41-9F50-E370475A34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91042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© </a:t>
            </a:r>
            <a:r>
              <a:rPr lang="en-US" altLang="en-US" smtClean="0"/>
              <a:t>2016 </a:t>
            </a:r>
            <a:r>
              <a:rPr lang="en-US" altLang="en-US"/>
              <a:t>Open Geospatial Consortium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63640-6679-4B1B-AD1A-FDA232C411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85367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© </a:t>
            </a:r>
            <a:r>
              <a:rPr lang="en-US" altLang="en-US" smtClean="0"/>
              <a:t>2016 </a:t>
            </a:r>
            <a:r>
              <a:rPr lang="en-US" altLang="en-US"/>
              <a:t>Open Geospatial Consortium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EC025-745E-4913-A5EA-1537B09099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1216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</a:t>
            </a:r>
            <a:r>
              <a:rPr lang="en-US" altLang="en-US" dirty="0" smtClean="0"/>
              <a:t>2017 </a:t>
            </a:r>
            <a:r>
              <a:rPr lang="en-US" altLang="en-US" dirty="0"/>
              <a:t>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BF124-AF04-5448-81DF-7A81BF3CA4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50880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© </a:t>
            </a:r>
            <a:r>
              <a:rPr lang="en-US" altLang="en-US" smtClean="0"/>
              <a:t>2016 </a:t>
            </a:r>
            <a:r>
              <a:rPr lang="en-US" altLang="en-US"/>
              <a:t>Open Geospatial Consortium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DD5A9-2515-4040-9F83-058578E8C1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46344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© </a:t>
            </a:r>
            <a:r>
              <a:rPr lang="en-US" altLang="en-US" smtClean="0"/>
              <a:t>2016 </a:t>
            </a:r>
            <a:r>
              <a:rPr lang="en-US" altLang="en-US"/>
              <a:t>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02BF6-6F6A-46A7-9318-D6B3D6A904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23866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5288" y="136525"/>
            <a:ext cx="2170112" cy="60340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36525"/>
            <a:ext cx="6361113" cy="6034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© </a:t>
            </a:r>
            <a:r>
              <a:rPr lang="en-US" altLang="en-US" smtClean="0"/>
              <a:t>2016 </a:t>
            </a:r>
            <a:r>
              <a:rPr lang="en-US" altLang="en-US"/>
              <a:t>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6B4609-16E0-4135-BBC0-EA61BAD875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7878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</a:t>
            </a:r>
            <a:r>
              <a:rPr lang="en-US" altLang="en-US" dirty="0" smtClean="0"/>
              <a:t>2017 </a:t>
            </a:r>
            <a:r>
              <a:rPr lang="en-US" altLang="en-US" dirty="0"/>
              <a:t>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96FCB-D23A-A24C-9D82-3F41F4AC5D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372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1279525"/>
            <a:ext cx="4152900" cy="4891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375" y="1279525"/>
            <a:ext cx="4152900" cy="4891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</a:t>
            </a:r>
            <a:r>
              <a:rPr lang="en-US" altLang="en-US" dirty="0" smtClean="0"/>
              <a:t>2017 </a:t>
            </a:r>
            <a:r>
              <a:rPr lang="en-US" altLang="en-US" dirty="0"/>
              <a:t>Open Geospatial Consortium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66CF4-B06C-C644-947A-3193A300C1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6163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</a:t>
            </a:r>
            <a:r>
              <a:rPr lang="en-US" altLang="en-US" dirty="0" smtClean="0"/>
              <a:t>2017 </a:t>
            </a:r>
            <a:r>
              <a:rPr lang="en-US" altLang="en-US" dirty="0"/>
              <a:t>Open Geospatial Consortium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6F97B-9CFF-B245-85B9-914B1C89C3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215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</a:t>
            </a:r>
            <a:r>
              <a:rPr lang="en-US" altLang="en-US" dirty="0" smtClean="0"/>
              <a:t>2017 </a:t>
            </a:r>
            <a:r>
              <a:rPr lang="en-US" altLang="en-US" dirty="0"/>
              <a:t>Open Geospatial Consortium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45999-4989-CE46-9052-5F6CD8C2D6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904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</a:t>
            </a:r>
            <a:r>
              <a:rPr lang="en-US" altLang="en-US" dirty="0" smtClean="0"/>
              <a:t>2017 </a:t>
            </a:r>
            <a:r>
              <a:rPr lang="en-US" altLang="en-US" dirty="0"/>
              <a:t>Open Geospatial Consortium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E257F-3AC2-0942-956E-433F540C01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4679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</a:t>
            </a:r>
            <a:r>
              <a:rPr lang="en-US" altLang="en-US" dirty="0" smtClean="0"/>
              <a:t>2017 </a:t>
            </a:r>
            <a:r>
              <a:rPr lang="en-US" altLang="en-US" dirty="0"/>
              <a:t>Open Geospatial Consortium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5DC85-1E39-6F45-8D26-88CB57EE5C7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7511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</a:t>
            </a:r>
            <a:r>
              <a:rPr lang="en-US" altLang="en-US" dirty="0" smtClean="0"/>
              <a:t>2017 </a:t>
            </a:r>
            <a:r>
              <a:rPr lang="en-US" altLang="en-US" dirty="0"/>
              <a:t>Open Geospatial Consortium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941DA-054F-A74C-AF1A-5876988B7C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5985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125" y="776288"/>
            <a:ext cx="8455025" cy="49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36525"/>
            <a:ext cx="86836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1279525"/>
            <a:ext cx="8458200" cy="489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6285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3388" y="6553200"/>
            <a:ext cx="320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900" b="0">
                <a:solidFill>
                  <a:srgbClr val="092E5C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 dirty="0"/>
              <a:t>Copyright © </a:t>
            </a:r>
            <a:r>
              <a:rPr lang="en-US" altLang="en-US" dirty="0" smtClean="0"/>
              <a:t>2017 </a:t>
            </a:r>
            <a:r>
              <a:rPr lang="en-US" altLang="en-US" dirty="0"/>
              <a:t>Open Geospatial Consortium</a:t>
            </a:r>
          </a:p>
        </p:txBody>
      </p:sp>
      <p:sp>
        <p:nvSpPr>
          <p:cNvPr id="4628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96100" y="65532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900" b="0">
                <a:solidFill>
                  <a:srgbClr val="092E5C"/>
                </a:solidFill>
                <a:latin typeface="Arial" charset="0"/>
              </a:defRPr>
            </a:lvl1pPr>
          </a:lstStyle>
          <a:p>
            <a:pPr>
              <a:defRPr/>
            </a:pPr>
            <a:fld id="{27D0F9EB-4EAC-1044-9312-C01285DE51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Text Box 16"/>
          <p:cNvSpPr txBox="1">
            <a:spLocks noChangeArrowheads="1"/>
          </p:cNvSpPr>
          <p:nvPr/>
        </p:nvSpPr>
        <p:spPr bwMode="auto">
          <a:xfrm>
            <a:off x="333375" y="6219825"/>
            <a:ext cx="1157288" cy="6096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en-US" sz="4000" smtClean="0">
                <a:solidFill>
                  <a:schemeClr val="tx2"/>
                </a:solidFill>
                <a:latin typeface="Times New Roman" charset="0"/>
              </a:rPr>
              <a:t>OGC</a:t>
            </a:r>
          </a:p>
        </p:txBody>
      </p:sp>
      <p:sp>
        <p:nvSpPr>
          <p:cNvPr id="1032" name="Text Box 20"/>
          <p:cNvSpPr txBox="1">
            <a:spLocks noChangeArrowheads="1"/>
          </p:cNvSpPr>
          <p:nvPr/>
        </p:nvSpPr>
        <p:spPr bwMode="auto">
          <a:xfrm>
            <a:off x="1498600" y="6270625"/>
            <a:ext cx="93663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r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9pPr>
          </a:lstStyle>
          <a:p>
            <a:pPr>
              <a:defRPr/>
            </a:pPr>
            <a:r>
              <a:rPr lang="en-US" altLang="en-US" smtClean="0">
                <a:solidFill>
                  <a:schemeClr val="tx2"/>
                </a:solidFill>
                <a:latin typeface="Arial" charset="0"/>
              </a:rPr>
              <a:t>®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233363" indent="-233363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•"/>
        <a:defRPr sz="24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1pPr>
      <a:lvl2pPr marL="569913" indent="-22225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–"/>
        <a:defRPr sz="20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2pPr>
      <a:lvl3pPr marL="9128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•"/>
        <a:defRPr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3pPr>
      <a:lvl4pPr marL="12557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–"/>
        <a:defRPr sz="16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4pPr>
      <a:lvl5pPr marL="15986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5pPr>
      <a:lvl6pPr marL="20558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6pPr>
      <a:lvl7pPr marL="25130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7pPr>
      <a:lvl8pPr marL="29702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8pPr>
      <a:lvl9pPr marL="34274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65125" y="776288"/>
            <a:ext cx="84550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36525"/>
            <a:ext cx="86836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1279525"/>
            <a:ext cx="8458200" cy="489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6285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3388" y="6553200"/>
            <a:ext cx="320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900" b="0">
                <a:solidFill>
                  <a:srgbClr val="092E5C"/>
                </a:solidFill>
                <a:latin typeface="Arial" charset="0"/>
                <a:ea typeface="MS PGothic" charset="-128"/>
              </a:defRPr>
            </a:lvl1pPr>
          </a:lstStyle>
          <a:p>
            <a:pPr>
              <a:defRPr/>
            </a:pPr>
            <a:r>
              <a:rPr lang="en-US" altLang="en-US"/>
              <a:t>Copyright © </a:t>
            </a:r>
            <a:r>
              <a:rPr lang="en-US" altLang="en-US" smtClean="0"/>
              <a:t>2016 </a:t>
            </a:r>
            <a:r>
              <a:rPr lang="en-US" altLang="en-US"/>
              <a:t>Open Geospatial Consortium</a:t>
            </a:r>
          </a:p>
        </p:txBody>
      </p:sp>
      <p:sp>
        <p:nvSpPr>
          <p:cNvPr id="4628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96100" y="65532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 b="0">
                <a:solidFill>
                  <a:srgbClr val="092E5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19C9EE29-37CF-43DE-86F7-C909E83BC01F}" type="slidenum">
              <a:rPr lang="en-US" altLang="en-US">
                <a:ea typeface="MS PGothic" pitchFamily="34" charset="-128"/>
              </a:rPr>
              <a:pPr>
                <a:defRPr/>
              </a:pPr>
              <a:t>‹#›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1031" name="Text Box 16"/>
          <p:cNvSpPr txBox="1">
            <a:spLocks noChangeArrowheads="1"/>
          </p:cNvSpPr>
          <p:nvPr/>
        </p:nvSpPr>
        <p:spPr bwMode="auto">
          <a:xfrm>
            <a:off x="333375" y="6219825"/>
            <a:ext cx="1157288" cy="6096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en-US" sz="4000" smtClean="0">
                <a:solidFill>
                  <a:srgbClr val="092E5C"/>
                </a:solidFill>
                <a:latin typeface="Times New Roman" charset="0"/>
              </a:rPr>
              <a:t>OGC</a:t>
            </a:r>
          </a:p>
        </p:txBody>
      </p:sp>
      <p:sp>
        <p:nvSpPr>
          <p:cNvPr id="1032" name="Text Box 20"/>
          <p:cNvSpPr txBox="1">
            <a:spLocks noChangeArrowheads="1"/>
          </p:cNvSpPr>
          <p:nvPr/>
        </p:nvSpPr>
        <p:spPr bwMode="auto">
          <a:xfrm>
            <a:off x="1498600" y="6270625"/>
            <a:ext cx="93663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rIns="0">
            <a:spAutoFit/>
          </a:bodyPr>
          <a:lstStyle>
            <a:lvl1pPr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altLang="en-US" smtClean="0">
                <a:solidFill>
                  <a:srgbClr val="092E5C"/>
                </a:solidFill>
                <a:latin typeface="Arial" pitchFamily="34" charset="0"/>
              </a:rPr>
              <a:t>®</a:t>
            </a:r>
          </a:p>
        </p:txBody>
      </p:sp>
    </p:spTree>
    <p:extLst>
      <p:ext uri="{BB962C8B-B14F-4D97-AF65-F5344CB8AC3E}">
        <p14:creationId xmlns:p14="http://schemas.microsoft.com/office/powerpoint/2010/main" val="648338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233363" indent="-233363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•"/>
        <a:defRPr sz="24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1pPr>
      <a:lvl2pPr marL="569913" indent="-22225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–"/>
        <a:defRPr sz="20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2pPr>
      <a:lvl3pPr marL="9128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•"/>
        <a:defRPr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3pPr>
      <a:lvl4pPr marL="12557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–"/>
        <a:defRPr sz="16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4pPr>
      <a:lvl5pPr marL="15986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5pPr>
      <a:lvl6pPr marL="20558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6pPr>
      <a:lvl7pPr marL="25130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7pPr>
      <a:lvl8pPr marL="29702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8pPr>
      <a:lvl9pPr marL="34274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ortal.opengeospatial.org/files/?artifact_id=76111" TargetMode="External"/><Relationship Id="rId2" Type="http://schemas.openxmlformats.org/officeDocument/2006/relationships/hyperlink" Target="https://portal.opengeospatial.org/files/?artifact_id=7519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ogc.standardstracker.org/show_bug.cgi?id=49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vn.opengeospatial.org/ogc-projects/sp/timeSeriesML.swg/trunk/xsd/timeseriesMetadata.xsd" TargetMode="External"/><Relationship Id="rId2" Type="http://schemas.openxmlformats.org/officeDocument/2006/relationships/hyperlink" Target="https://svn.opengeospatial.org/ogc-projects/sp/timeSeriesML.swg/trunk/xsd/timeseriesDR.xsd" TargetMode="Externa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TimeSeriesML</a:t>
            </a:r>
            <a:r>
              <a:rPr lang="en-US" dirty="0" smtClean="0"/>
              <a:t> </a:t>
            </a:r>
            <a:r>
              <a:rPr lang="en-US" dirty="0"/>
              <a:t>Working Group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>
                <a:ea typeface="MS PGothic" charset="-128"/>
              </a:rPr>
              <a:t>104th OGC Technical Committee</a:t>
            </a:r>
          </a:p>
          <a:p>
            <a:r>
              <a:rPr lang="en-US" altLang="en-US" dirty="0">
                <a:ea typeface="MS PGothic" charset="-128"/>
              </a:rPr>
              <a:t>Southampton, United Kingdom</a:t>
            </a:r>
          </a:p>
          <a:p>
            <a:r>
              <a:rPr lang="en-US" altLang="en-US" dirty="0" smtClean="0">
                <a:ea typeface="MS PGothic" charset="-128"/>
              </a:rPr>
              <a:t>Paul </a:t>
            </a:r>
            <a:r>
              <a:rPr lang="en-US" altLang="en-US" dirty="0" err="1" smtClean="0">
                <a:ea typeface="MS PGothic" charset="-128"/>
              </a:rPr>
              <a:t>Hershberg</a:t>
            </a:r>
            <a:r>
              <a:rPr lang="en-US" altLang="en-US" dirty="0" smtClean="0">
                <a:ea typeface="MS PGothic" charset="-128"/>
              </a:rPr>
              <a:t>, Steve Olson</a:t>
            </a:r>
            <a:endParaRPr lang="en-US" altLang="en-US" dirty="0">
              <a:ea typeface="MS PGothic" charset="-128"/>
            </a:endParaRPr>
          </a:p>
          <a:p>
            <a:r>
              <a:rPr lang="en-US" altLang="en-US" dirty="0" smtClean="0">
                <a:ea typeface="MS PGothic" charset="-128"/>
              </a:rPr>
              <a:t>14 September </a:t>
            </a:r>
            <a:r>
              <a:rPr lang="en-US" altLang="en-US" dirty="0">
                <a:ea typeface="MS PGothic" charset="-128"/>
              </a:rPr>
              <a:t>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Copyright © 2017 Open Geospatial Consortium</a:t>
            </a:r>
            <a:endParaRPr lang="en-US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24181" y="1253896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endParaRPr lang="en-US" dirty="0" err="1" smtClean="0"/>
          </a:p>
        </p:txBody>
      </p:sp>
    </p:spTree>
    <p:extLst>
      <p:ext uri="{BB962C8B-B14F-4D97-AF65-F5344CB8AC3E}">
        <p14:creationId xmlns:p14="http://schemas.microsoft.com/office/powerpoint/2010/main" val="180692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SWG reviewed content, </a:t>
            </a:r>
            <a:r>
              <a:rPr lang="en-US" smtClean="0"/>
              <a:t>passed motion</a:t>
            </a:r>
          </a:p>
          <a:p>
            <a:endParaRPr lang="en-US" smtClean="0"/>
          </a:p>
          <a:p>
            <a:r>
              <a:rPr lang="en-US" dirty="0" smtClean="0"/>
              <a:t>&lt;ALL: provide estimated milestone dates of any upcoming deliverables such as standards, discussion papers, etc.&gt;</a:t>
            </a:r>
          </a:p>
          <a:p>
            <a:r>
              <a:rPr lang="en-US" dirty="0" smtClean="0"/>
              <a:t>&lt;ALL: you can copy slides from a presentation in the WG meeting into this presentation to illustrate a point&gt;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Copyright © 2017 Open Geospatial Consortium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0869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/>
          <p:cNvSpPr txBox="1">
            <a:spLocks noGrp="1" noChangeArrowheads="1"/>
          </p:cNvSpPr>
          <p:nvPr/>
        </p:nvSpPr>
        <p:spPr bwMode="auto">
          <a:xfrm>
            <a:off x="2973388" y="6553200"/>
            <a:ext cx="3200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92E5C"/>
              </a:buClr>
              <a:buChar char="•"/>
              <a:defRPr sz="2400">
                <a:solidFill>
                  <a:schemeClr val="tx2"/>
                </a:solidFill>
                <a:latin typeface="Arial" charset="0"/>
                <a:ea typeface="MS PGothic" charset="-128"/>
              </a:defRPr>
            </a:lvl1pPr>
            <a:lvl2pPr marL="742950" indent="-285750">
              <a:spcBef>
                <a:spcPct val="20000"/>
              </a:spcBef>
              <a:buClr>
                <a:srgbClr val="092E5C"/>
              </a:buClr>
              <a:buChar char="–"/>
              <a:defRPr sz="2000">
                <a:solidFill>
                  <a:schemeClr val="tx2"/>
                </a:solidFill>
                <a:latin typeface="Arial" charset="0"/>
                <a:ea typeface="MS PGothic" charset="-128"/>
              </a:defRPr>
            </a:lvl2pPr>
            <a:lvl3pPr marL="1143000" indent="-228600">
              <a:spcBef>
                <a:spcPct val="20000"/>
              </a:spcBef>
              <a:buClr>
                <a:srgbClr val="092E5C"/>
              </a:buClr>
              <a:buChar char="•"/>
              <a:defRPr>
                <a:solidFill>
                  <a:schemeClr val="tx2"/>
                </a:solidFill>
                <a:latin typeface="Arial" charset="0"/>
                <a:ea typeface="MS PGothic" charset="-128"/>
              </a:defRPr>
            </a:lvl3pPr>
            <a:lvl4pPr marL="1600200" indent="-228600">
              <a:spcBef>
                <a:spcPct val="20000"/>
              </a:spcBef>
              <a:buClr>
                <a:srgbClr val="092E5C"/>
              </a:buClr>
              <a:buChar char="–"/>
              <a:defRPr sz="1600">
                <a:solidFill>
                  <a:schemeClr val="tx2"/>
                </a:solidFill>
                <a:latin typeface="Arial" charset="0"/>
                <a:ea typeface="MS PGothic" charset="-128"/>
              </a:defRPr>
            </a:lvl4pPr>
            <a:lvl5pPr marL="2057400" indent="-228600">
              <a:spcBef>
                <a:spcPct val="20000"/>
              </a:spcBef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Arial" charset="0"/>
                <a:ea typeface="MS PGothic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900" b="0" dirty="0">
                <a:solidFill>
                  <a:srgbClr val="092E5C"/>
                </a:solidFill>
              </a:rPr>
              <a:t>Copyright © </a:t>
            </a:r>
            <a:r>
              <a:rPr lang="en-US" altLang="en-US" sz="900" b="0" dirty="0" smtClean="0">
                <a:solidFill>
                  <a:srgbClr val="092E5C"/>
                </a:solidFill>
              </a:rPr>
              <a:t>2017 </a:t>
            </a:r>
            <a:r>
              <a:rPr lang="en-US" altLang="en-US" sz="900" b="0" dirty="0">
                <a:solidFill>
                  <a:srgbClr val="092E5C"/>
                </a:solidFill>
              </a:rPr>
              <a:t>Open Geospatial Consortium</a:t>
            </a:r>
          </a:p>
        </p:txBody>
      </p:sp>
      <p:sp>
        <p:nvSpPr>
          <p:cNvPr id="119910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ea typeface="MS PGothic" charset="-128"/>
              </a:rPr>
              <a:t>Template for Document Approval Motion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46075" y="1279524"/>
            <a:ext cx="8458200" cy="5121275"/>
          </a:xfrm>
        </p:spPr>
        <p:txBody>
          <a:bodyPr/>
          <a:lstStyle/>
          <a:p>
            <a:r>
              <a:rPr lang="en-US" altLang="en-US" dirty="0" smtClean="0">
                <a:ea typeface="MS PGothic" charset="-128"/>
              </a:rPr>
              <a:t>The </a:t>
            </a:r>
            <a:r>
              <a:rPr lang="en-US" altLang="en-US" dirty="0" err="1" smtClean="0">
                <a:ea typeface="MS PGothic" charset="-128"/>
              </a:rPr>
              <a:t>TimeseriesML</a:t>
            </a:r>
            <a:r>
              <a:rPr lang="en-US" altLang="en-US" dirty="0" smtClean="0">
                <a:ea typeface="MS PGothic" charset="-128"/>
              </a:rPr>
              <a:t> SWG recommends that the OGC Technical Committee approve release of OGC Document </a:t>
            </a:r>
            <a:r>
              <a:rPr lang="en-US" altLang="en-US" dirty="0" smtClean="0">
                <a:ea typeface="MS PGothic" charset="-128"/>
              </a:rPr>
              <a:t>15-042r3 </a:t>
            </a:r>
            <a:r>
              <a:rPr lang="ja-JP" altLang="en-US" dirty="0" smtClean="0">
                <a:ea typeface="MS PGothic" charset="-128"/>
              </a:rPr>
              <a:t>“</a:t>
            </a:r>
            <a:r>
              <a:rPr lang="en-US" dirty="0" err="1" smtClean="0"/>
              <a:t>TimeseriesML</a:t>
            </a:r>
            <a:r>
              <a:rPr lang="en-US" dirty="0" smtClean="0"/>
              <a:t> 1.2 - XML Encoding of the </a:t>
            </a:r>
            <a:r>
              <a:rPr lang="en-US" dirty="0" err="1" smtClean="0"/>
              <a:t>Timeseries</a:t>
            </a:r>
            <a:r>
              <a:rPr lang="en-US" dirty="0" smtClean="0"/>
              <a:t> Profile </a:t>
            </a:r>
            <a:r>
              <a:rPr lang="en-US" dirty="0"/>
              <a:t>of Observations and Measurements</a:t>
            </a:r>
            <a:r>
              <a:rPr lang="ja-JP" altLang="en-US" dirty="0" smtClean="0">
                <a:ea typeface="MS PGothic" charset="-128"/>
              </a:rPr>
              <a:t>”</a:t>
            </a:r>
            <a:r>
              <a:rPr lang="en-US" altLang="ja-JP" dirty="0" smtClean="0">
                <a:ea typeface="MS PGothic" charset="-128"/>
              </a:rPr>
              <a:t> </a:t>
            </a:r>
            <a:r>
              <a:rPr lang="en-US" altLang="ja-JP" dirty="0">
                <a:ea typeface="MS PGothic" charset="-128"/>
              </a:rPr>
              <a:t>as an OGC &lt;White Paper/Discussion Paper/ Engineering Report</a:t>
            </a:r>
            <a:r>
              <a:rPr lang="en-US" altLang="ja-JP" dirty="0" smtClean="0">
                <a:ea typeface="MS PGothic" charset="-128"/>
              </a:rPr>
              <a:t>&gt;.</a:t>
            </a:r>
            <a:endParaRPr lang="en-US" altLang="ja-JP" dirty="0">
              <a:ea typeface="MS PGothic" charset="-128"/>
            </a:endParaRPr>
          </a:p>
          <a:p>
            <a:pPr lvl="1"/>
            <a:r>
              <a:rPr lang="en-US" altLang="en-US" dirty="0">
                <a:ea typeface="MS PGothic" charset="-128"/>
              </a:rPr>
              <a:t>Pending any final edits and review by OGC staff</a:t>
            </a:r>
          </a:p>
          <a:p>
            <a:pPr lvl="1"/>
            <a:r>
              <a:rPr lang="en-US" altLang="en-US" dirty="0" smtClean="0">
                <a:solidFill>
                  <a:schemeClr val="accent1"/>
                </a:solidFill>
                <a:ea typeface="MS PGothic" charset="-128"/>
              </a:rPr>
              <a:t>May wish to add metadata to denote the number of irregular spaced segments in the time series</a:t>
            </a:r>
            <a:endParaRPr lang="en-US" altLang="en-US" dirty="0">
              <a:solidFill>
                <a:schemeClr val="accent1"/>
              </a:solidFill>
              <a:ea typeface="MS PGothic" charset="-128"/>
            </a:endParaRPr>
          </a:p>
          <a:p>
            <a:pPr lvl="1"/>
            <a:r>
              <a:rPr lang="en-US" altLang="en-US" dirty="0">
                <a:ea typeface="MS PGothic" charset="-128"/>
              </a:rPr>
              <a:t>Motion: </a:t>
            </a:r>
            <a:endParaRPr lang="en-US" altLang="en-US" dirty="0" smtClean="0">
              <a:ea typeface="MS PGothic" charset="-128"/>
            </a:endParaRPr>
          </a:p>
          <a:p>
            <a:pPr lvl="1"/>
            <a:r>
              <a:rPr lang="en-US" altLang="en-US" dirty="0" smtClean="0">
                <a:ea typeface="MS PGothic" charset="-128"/>
              </a:rPr>
              <a:t>Second:</a:t>
            </a:r>
          </a:p>
          <a:p>
            <a:pPr lvl="1"/>
            <a:r>
              <a:rPr lang="en-US" altLang="en-US" dirty="0" smtClean="0">
                <a:ea typeface="MS PGothic" charset="-128"/>
              </a:rPr>
              <a:t>Discussion:</a:t>
            </a:r>
          </a:p>
          <a:p>
            <a:pPr lvl="1"/>
            <a:r>
              <a:rPr lang="en-US" altLang="en-US" dirty="0" smtClean="0">
                <a:ea typeface="MS PGothic" charset="-128"/>
              </a:rPr>
              <a:t>There </a:t>
            </a:r>
            <a:r>
              <a:rPr lang="en-US" altLang="en-US" dirty="0">
                <a:ea typeface="MS PGothic" charset="-128"/>
              </a:rPr>
              <a:t>was no objection to unanimous </a:t>
            </a:r>
            <a:r>
              <a:rPr lang="en-US" altLang="en-US" dirty="0" smtClean="0">
                <a:ea typeface="MS PGothic" charset="-128"/>
              </a:rPr>
              <a:t>consent</a:t>
            </a:r>
          </a:p>
          <a:p>
            <a:pPr lvl="1"/>
            <a:r>
              <a:rPr lang="en-US" altLang="en-US" dirty="0" smtClean="0">
                <a:solidFill>
                  <a:schemeClr val="accent1"/>
                </a:solidFill>
                <a:ea typeface="MS PGothic" charset="-128"/>
              </a:rPr>
              <a:t>Short </a:t>
            </a:r>
            <a:r>
              <a:rPr lang="en-US" altLang="en-US" dirty="0">
                <a:solidFill>
                  <a:schemeClr val="accent1"/>
                </a:solidFill>
                <a:ea typeface="MS PGothic" charset="-128"/>
              </a:rPr>
              <a:t>abstract of the document shall go here</a:t>
            </a:r>
          </a:p>
          <a:p>
            <a:endParaRPr lang="en-US" altLang="en-US" dirty="0">
              <a:ea typeface="MS P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840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10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ea typeface="MS PGothic" charset="-128"/>
              </a:rPr>
              <a:t>Template to Request an electronic vote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altLang="en-US" dirty="0">
                <a:ea typeface="MS PGothic" charset="-128"/>
              </a:rPr>
              <a:t>The </a:t>
            </a:r>
            <a:r>
              <a:rPr lang="en-US" altLang="en-US" dirty="0" err="1" smtClean="0">
                <a:ea typeface="MS PGothic" charset="-128"/>
              </a:rPr>
              <a:t>Timeseries</a:t>
            </a:r>
            <a:r>
              <a:rPr lang="en-US" altLang="en-US" dirty="0" smtClean="0">
                <a:ea typeface="MS PGothic" charset="-128"/>
              </a:rPr>
              <a:t> SWG </a:t>
            </a:r>
            <a:r>
              <a:rPr lang="en-US" altLang="en-US" dirty="0">
                <a:ea typeface="MS PGothic" charset="-128"/>
              </a:rPr>
              <a:t>recommends that the OGC Technical Committee approve an electronic vote to approve release of OGC Document </a:t>
            </a:r>
            <a:r>
              <a:rPr lang="en-US" altLang="en-US" dirty="0" smtClean="0">
                <a:ea typeface="MS PGothic" charset="-128"/>
              </a:rPr>
              <a:t>15-042r3 </a:t>
            </a:r>
            <a:r>
              <a:rPr lang="ja-JP" altLang="en-US" dirty="0">
                <a:ea typeface="MS PGothic" charset="-128"/>
              </a:rPr>
              <a:t>“</a:t>
            </a:r>
            <a:r>
              <a:rPr lang="en-US" dirty="0" err="1"/>
              <a:t>TimeseriesML</a:t>
            </a:r>
            <a:r>
              <a:rPr lang="en-US" dirty="0"/>
              <a:t> 1.2 - XML Encoding of the </a:t>
            </a:r>
            <a:r>
              <a:rPr lang="en-US" dirty="0" err="1"/>
              <a:t>Timeseries</a:t>
            </a:r>
            <a:r>
              <a:rPr lang="en-US" dirty="0"/>
              <a:t> Profile of Observations and Measurements</a:t>
            </a:r>
            <a:r>
              <a:rPr lang="ja-JP" altLang="en-US" dirty="0">
                <a:ea typeface="MS PGothic" charset="-128"/>
              </a:rPr>
              <a:t>”</a:t>
            </a:r>
            <a:r>
              <a:rPr lang="en-US" altLang="ja-JP" dirty="0">
                <a:ea typeface="MS PGothic" charset="-128"/>
              </a:rPr>
              <a:t> as an OGC </a:t>
            </a:r>
            <a:r>
              <a:rPr lang="en-US" altLang="ja-JP" dirty="0" smtClean="0">
                <a:ea typeface="MS PGothic" charset="-128"/>
              </a:rPr>
              <a:t>Adopted Standard.</a:t>
            </a:r>
            <a:endParaRPr lang="en-US" altLang="ja-JP" dirty="0">
              <a:ea typeface="MS PGothic" charset="-128"/>
            </a:endParaRPr>
          </a:p>
          <a:p>
            <a:pPr lvl="1"/>
            <a:r>
              <a:rPr lang="en-US" altLang="en-US" dirty="0">
                <a:ea typeface="MS PGothic" charset="-128"/>
              </a:rPr>
              <a:t>Pending any final edits and review by OGC staff</a:t>
            </a:r>
          </a:p>
          <a:p>
            <a:pPr lvl="1"/>
            <a:r>
              <a:rPr lang="en-US" altLang="en-US" dirty="0">
                <a:solidFill>
                  <a:schemeClr val="accent1"/>
                </a:solidFill>
                <a:ea typeface="MS PGothic" charset="-128"/>
              </a:rPr>
              <a:t>May wish to add metadata to denote the number of irregular spaced segments in the time series</a:t>
            </a:r>
          </a:p>
          <a:p>
            <a:pPr lvl="1"/>
            <a:r>
              <a:rPr lang="en-US" altLang="en-US" dirty="0">
                <a:ea typeface="MS PGothic" charset="-128"/>
              </a:rPr>
              <a:t>Motion</a:t>
            </a:r>
            <a:r>
              <a:rPr lang="en-US" altLang="en-US" dirty="0" smtClean="0">
                <a:ea typeface="MS PGothic" charset="-128"/>
              </a:rPr>
              <a:t>:</a:t>
            </a:r>
            <a:endParaRPr lang="en-US" altLang="en-US" dirty="0">
              <a:ea typeface="MS PGothic" charset="-128"/>
            </a:endParaRPr>
          </a:p>
          <a:p>
            <a:pPr lvl="1"/>
            <a:r>
              <a:rPr lang="en-US" altLang="en-US" dirty="0">
                <a:ea typeface="MS PGothic" charset="-128"/>
              </a:rPr>
              <a:t>Second</a:t>
            </a:r>
            <a:r>
              <a:rPr lang="en-US" altLang="en-US" dirty="0" smtClean="0">
                <a:ea typeface="MS PGothic" charset="-128"/>
              </a:rPr>
              <a:t>:</a:t>
            </a:r>
            <a:endParaRPr lang="en-US" altLang="en-US" dirty="0">
              <a:ea typeface="MS PGothic" charset="-128"/>
            </a:endParaRPr>
          </a:p>
          <a:p>
            <a:pPr lvl="1"/>
            <a:r>
              <a:rPr lang="en-US" altLang="en-US" dirty="0">
                <a:ea typeface="MS PGothic" charset="-128"/>
              </a:rPr>
              <a:t>Discussion:</a:t>
            </a:r>
          </a:p>
          <a:p>
            <a:pPr lvl="1"/>
            <a:r>
              <a:rPr lang="en-US" altLang="en-US" dirty="0">
                <a:ea typeface="MS PGothic" charset="-128"/>
              </a:rPr>
              <a:t>There was no objection to unanimous consent</a:t>
            </a:r>
            <a:endParaRPr lang="en-US" altLang="en-US" dirty="0">
              <a:solidFill>
                <a:schemeClr val="accent1"/>
              </a:solidFill>
              <a:ea typeface="MS PGothic" charset="-128"/>
            </a:endParaRPr>
          </a:p>
          <a:p>
            <a:endParaRPr lang="en-US" altLang="en-US" dirty="0">
              <a:ea typeface="MS PGothic" charset="-128"/>
            </a:endParaRPr>
          </a:p>
        </p:txBody>
      </p:sp>
      <p:sp>
        <p:nvSpPr>
          <p:cNvPr id="19459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971800" y="6477000"/>
            <a:ext cx="3200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92E5C"/>
              </a:buClr>
              <a:buChar char="•"/>
              <a:defRPr sz="2400">
                <a:solidFill>
                  <a:schemeClr val="tx2"/>
                </a:solidFill>
                <a:latin typeface="Arial" charset="0"/>
                <a:ea typeface="MS PGothic" charset="-128"/>
              </a:defRPr>
            </a:lvl1pPr>
            <a:lvl2pPr marL="742950" indent="-285750">
              <a:spcBef>
                <a:spcPct val="20000"/>
              </a:spcBef>
              <a:buClr>
                <a:srgbClr val="092E5C"/>
              </a:buClr>
              <a:buChar char="–"/>
              <a:defRPr sz="2000">
                <a:solidFill>
                  <a:schemeClr val="tx2"/>
                </a:solidFill>
                <a:latin typeface="Arial" charset="0"/>
                <a:ea typeface="MS PGothic" charset="-128"/>
              </a:defRPr>
            </a:lvl2pPr>
            <a:lvl3pPr marL="1143000" indent="-228600">
              <a:spcBef>
                <a:spcPct val="20000"/>
              </a:spcBef>
              <a:buClr>
                <a:srgbClr val="092E5C"/>
              </a:buClr>
              <a:buChar char="•"/>
              <a:defRPr>
                <a:solidFill>
                  <a:schemeClr val="tx2"/>
                </a:solidFill>
                <a:latin typeface="Arial" charset="0"/>
                <a:ea typeface="MS PGothic" charset="-128"/>
              </a:defRPr>
            </a:lvl3pPr>
            <a:lvl4pPr marL="1600200" indent="-228600">
              <a:spcBef>
                <a:spcPct val="20000"/>
              </a:spcBef>
              <a:buClr>
                <a:srgbClr val="092E5C"/>
              </a:buClr>
              <a:buChar char="–"/>
              <a:defRPr sz="1600">
                <a:solidFill>
                  <a:schemeClr val="tx2"/>
                </a:solidFill>
                <a:latin typeface="Arial" charset="0"/>
                <a:ea typeface="MS PGothic" charset="-128"/>
              </a:defRPr>
            </a:lvl4pPr>
            <a:lvl5pPr marL="2057400" indent="-228600">
              <a:spcBef>
                <a:spcPct val="20000"/>
              </a:spcBef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Arial" charset="0"/>
                <a:ea typeface="MS PGothic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900" dirty="0">
                <a:solidFill>
                  <a:srgbClr val="092E5C"/>
                </a:solidFill>
              </a:rPr>
              <a:t>Copyright © </a:t>
            </a:r>
            <a:r>
              <a:rPr lang="en-US" altLang="en-US" sz="900" dirty="0" smtClean="0">
                <a:solidFill>
                  <a:srgbClr val="092E5C"/>
                </a:solidFill>
              </a:rPr>
              <a:t>2017 </a:t>
            </a:r>
            <a:r>
              <a:rPr lang="en-US" altLang="en-US" sz="900" dirty="0">
                <a:solidFill>
                  <a:srgbClr val="092E5C"/>
                </a:solidFill>
              </a:rPr>
              <a:t>Open Geospatial Consortium</a:t>
            </a:r>
          </a:p>
        </p:txBody>
      </p:sp>
    </p:spTree>
    <p:extLst>
      <p:ext uri="{BB962C8B-B14F-4D97-AF65-F5344CB8AC3E}">
        <p14:creationId xmlns:p14="http://schemas.microsoft.com/office/powerpoint/2010/main" val="231934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Copyright © 2017 Open Geospatial Consortium</a:t>
            </a:r>
            <a:endParaRPr lang="en-US" alt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1242646"/>
            <a:ext cx="8458200" cy="489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33363" indent="-2333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 sz="24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569913" indent="-2222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20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912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2557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15986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055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6pPr>
            <a:lvl7pPr marL="25130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7pPr>
            <a:lvl8pPr marL="29702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8pPr>
            <a:lvl9pPr marL="34274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sz="2000" b="0" kern="0" dirty="0" smtClean="0">
                <a:solidFill>
                  <a:srgbClr val="002060"/>
                </a:solidFill>
              </a:rPr>
              <a:t>Reconvened </a:t>
            </a:r>
            <a:r>
              <a:rPr lang="en-US" sz="2000" b="0" kern="0" dirty="0" err="1" smtClean="0">
                <a:solidFill>
                  <a:srgbClr val="002060"/>
                </a:solidFill>
              </a:rPr>
              <a:t>TimeSeriesML</a:t>
            </a:r>
            <a:r>
              <a:rPr lang="en-US" sz="2000" b="0" kern="0" dirty="0" smtClean="0">
                <a:solidFill>
                  <a:srgbClr val="002060"/>
                </a:solidFill>
              </a:rPr>
              <a:t> SWG Aug 17, 2016</a:t>
            </a:r>
          </a:p>
          <a:p>
            <a:pPr marL="0" indent="0">
              <a:buNone/>
            </a:pPr>
            <a:endParaRPr lang="en-US" sz="2000" b="0" kern="0" dirty="0" smtClean="0">
              <a:solidFill>
                <a:srgbClr val="002060"/>
              </a:solidFill>
            </a:endParaRPr>
          </a:p>
          <a:p>
            <a:r>
              <a:rPr lang="en-US" sz="2000" b="0" kern="0" dirty="0" smtClean="0">
                <a:solidFill>
                  <a:srgbClr val="002060"/>
                </a:solidFill>
              </a:rPr>
              <a:t>Created Pending </a:t>
            </a:r>
            <a:r>
              <a:rPr lang="en-US" sz="2000" b="0" kern="0" dirty="0" smtClean="0">
                <a:solidFill>
                  <a:srgbClr val="002060"/>
                </a:solidFill>
              </a:rPr>
              <a:t>OGC Document </a:t>
            </a:r>
            <a:r>
              <a:rPr lang="en-US" sz="2000" b="0" kern="0" dirty="0" smtClean="0">
                <a:solidFill>
                  <a:srgbClr val="002060"/>
                </a:solidFill>
              </a:rPr>
              <a:t>for OAB review (titled</a:t>
            </a:r>
            <a:r>
              <a:rPr lang="en-US" sz="2000" b="0" kern="0" dirty="0" smtClean="0">
                <a:solidFill>
                  <a:srgbClr val="002060"/>
                </a:solidFill>
              </a:rPr>
              <a:t>: </a:t>
            </a:r>
            <a:r>
              <a:rPr lang="en-US" sz="2000" b="0" kern="0" dirty="0" smtClean="0">
                <a:solidFill>
                  <a:srgbClr val="002060"/>
                </a:solidFill>
                <a:hlinkClick r:id="rId2"/>
              </a:rPr>
              <a:t>15-042r3_TimeseriesML1.2_-_XML_Encoding.zip</a:t>
            </a:r>
            <a:r>
              <a:rPr lang="en-US" sz="2000" b="0" kern="0" dirty="0" smtClean="0"/>
              <a:t>)</a:t>
            </a:r>
          </a:p>
          <a:p>
            <a:endParaRPr lang="en-US" sz="2000" b="0" kern="0" dirty="0" smtClean="0">
              <a:solidFill>
                <a:srgbClr val="002060"/>
              </a:solidFill>
            </a:endParaRPr>
          </a:p>
          <a:p>
            <a:r>
              <a:rPr lang="en-US" sz="2000" b="0" dirty="0"/>
              <a:t>The National Weather Service (NWS) has a National Digital Forecast Database (NDFD) use case where forecast elements have changing time period </a:t>
            </a:r>
            <a:r>
              <a:rPr lang="en-US" sz="2000" b="0" dirty="0" err="1"/>
              <a:t>spacings</a:t>
            </a:r>
            <a:r>
              <a:rPr lang="en-US" sz="2000" b="0" dirty="0"/>
              <a:t> in between forecast data </a:t>
            </a:r>
            <a:r>
              <a:rPr lang="en-US" sz="2000" b="0" dirty="0" smtClean="0"/>
              <a:t>projections, with no way to describe this. We propose to add metadata to accurately describe the individual segments of a whole irregularly spaced time series that have different time </a:t>
            </a:r>
            <a:r>
              <a:rPr lang="en-US" sz="2000" b="0" dirty="0" err="1" smtClean="0"/>
              <a:t>spacings</a:t>
            </a:r>
            <a:r>
              <a:rPr lang="en-US" sz="2000" b="0" dirty="0" smtClean="0"/>
              <a:t>. </a:t>
            </a:r>
            <a:r>
              <a:rPr lang="en-US" altLang="en-US" sz="2000" b="0" kern="0" dirty="0" smtClean="0">
                <a:solidFill>
                  <a:srgbClr val="002060"/>
                </a:solidFill>
                <a:ea typeface="MS PGothic" charset="-128"/>
              </a:rPr>
              <a:t>A l</a:t>
            </a:r>
            <a:r>
              <a:rPr lang="en-US" sz="2000" b="0" kern="0" dirty="0" smtClean="0">
                <a:solidFill>
                  <a:srgbClr val="002060"/>
                </a:solidFill>
              </a:rPr>
              <a:t>ink to the OGC</a:t>
            </a:r>
            <a:r>
              <a:rPr lang="en-US" sz="2000" b="1" kern="0" dirty="0" smtClean="0">
                <a:solidFill>
                  <a:srgbClr val="002060"/>
                </a:solidFill>
              </a:rPr>
              <a:t> </a:t>
            </a:r>
            <a:r>
              <a:rPr lang="en-US" sz="2000" b="0" kern="0" dirty="0" smtClean="0">
                <a:solidFill>
                  <a:srgbClr val="002060"/>
                </a:solidFill>
              </a:rPr>
              <a:t>Presentation describing this proposed </a:t>
            </a:r>
            <a:r>
              <a:rPr lang="en-US" sz="2000" b="0" kern="0" dirty="0" err="1" smtClean="0">
                <a:solidFill>
                  <a:srgbClr val="002060"/>
                </a:solidFill>
              </a:rPr>
              <a:t>TimeSeriesML</a:t>
            </a:r>
            <a:r>
              <a:rPr lang="en-US" sz="2000" b="0" kern="0" dirty="0" smtClean="0">
                <a:solidFill>
                  <a:srgbClr val="002060"/>
                </a:solidFill>
              </a:rPr>
              <a:t> change is here:</a:t>
            </a:r>
            <a:endParaRPr lang="en-US" sz="2000" b="0" kern="0" dirty="0" smtClean="0"/>
          </a:p>
          <a:p>
            <a:pPr marL="336550" lvl="1" indent="0">
              <a:buNone/>
            </a:pPr>
            <a:r>
              <a:rPr lang="en-US" b="0" kern="0" dirty="0">
                <a:solidFill>
                  <a:srgbClr val="002060"/>
                </a:solidFill>
                <a:hlinkClick r:id="rId3"/>
              </a:rPr>
              <a:t>https://portal.opengeospatial.org/files/?artifact_id=76111</a:t>
            </a:r>
            <a:endParaRPr lang="en-US" sz="2000" b="0" kern="0" dirty="0"/>
          </a:p>
        </p:txBody>
      </p:sp>
    </p:spTree>
    <p:extLst>
      <p:ext uri="{BB962C8B-B14F-4D97-AF65-F5344CB8AC3E}">
        <p14:creationId xmlns:p14="http://schemas.microsoft.com/office/powerpoint/2010/main" val="167350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1"/>
            <a:ext cx="8458200" cy="4952999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 smtClean="0"/>
              <a:t>The NWS would like to encode a time series of certain forecast observations (i.e. temperature):</a:t>
            </a:r>
          </a:p>
          <a:p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b="1" i="1" dirty="0" smtClean="0"/>
              <a:t> </a:t>
            </a:r>
            <a:r>
              <a:rPr lang="en-US" sz="2400" b="1" i="1" u="sng" dirty="0" smtClean="0">
                <a:solidFill>
                  <a:srgbClr val="FF0000"/>
                </a:solidFill>
              </a:rPr>
              <a:t>every 1 hour</a:t>
            </a:r>
            <a:r>
              <a:rPr lang="en-US" sz="2400" b="1" i="1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for </a:t>
            </a:r>
            <a:r>
              <a:rPr lang="en-US" sz="2400" dirty="0"/>
              <a:t>the 1st 36 </a:t>
            </a:r>
            <a:r>
              <a:rPr lang="en-US" sz="2400" dirty="0" smtClean="0"/>
              <a:t>hours </a:t>
            </a:r>
            <a:r>
              <a:rPr lang="en-US" sz="2400" dirty="0"/>
              <a:t>of the </a:t>
            </a:r>
            <a:r>
              <a:rPr lang="en-US" sz="2400" dirty="0" smtClean="0"/>
              <a:t>time series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b="1" i="1" dirty="0" smtClean="0"/>
              <a:t> </a:t>
            </a:r>
            <a:r>
              <a:rPr lang="en-US" sz="2400" b="1" i="1" u="sng" dirty="0" smtClean="0">
                <a:solidFill>
                  <a:srgbClr val="FF0000"/>
                </a:solidFill>
              </a:rPr>
              <a:t>every 3 hours</a:t>
            </a:r>
            <a:r>
              <a:rPr lang="en-US" sz="2400" b="1" i="1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from forecast hour 36 to 72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 </a:t>
            </a:r>
            <a:r>
              <a:rPr lang="en-US" sz="2400" b="1" i="1" u="sng" dirty="0" smtClean="0">
                <a:solidFill>
                  <a:srgbClr val="FF0000"/>
                </a:solidFill>
              </a:rPr>
              <a:t>every 6 </a:t>
            </a:r>
            <a:r>
              <a:rPr lang="en-US" sz="2400" b="1" i="1" u="sng" dirty="0">
                <a:solidFill>
                  <a:srgbClr val="FF0000"/>
                </a:solidFill>
              </a:rPr>
              <a:t>hours</a:t>
            </a:r>
            <a:r>
              <a:rPr lang="en-US" sz="2400" b="1" i="1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from forecast hour </a:t>
            </a:r>
            <a:r>
              <a:rPr lang="en-US" sz="2400" dirty="0" smtClean="0"/>
              <a:t>72 out to 7 days</a:t>
            </a:r>
            <a:endParaRPr lang="en-US" sz="2400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sz="1600" dirty="0" smtClean="0"/>
          </a:p>
          <a:p>
            <a:r>
              <a:rPr lang="en-US" dirty="0" smtClean="0"/>
              <a:t>Thus</a:t>
            </a:r>
            <a:r>
              <a:rPr lang="en-US" dirty="0"/>
              <a:t>, there are 3 distinct time </a:t>
            </a:r>
            <a:r>
              <a:rPr lang="en-US" dirty="0" err="1" smtClean="0"/>
              <a:t>spacings</a:t>
            </a:r>
            <a:r>
              <a:rPr lang="en-US" dirty="0" smtClean="0"/>
              <a:t> comprising the entire, </a:t>
            </a:r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irregularly</a:t>
            </a:r>
            <a:r>
              <a:rPr lang="en-US" dirty="0" smtClean="0"/>
              <a:t> spaced time series. </a:t>
            </a:r>
            <a:endParaRPr lang="en-US" sz="1600" dirty="0"/>
          </a:p>
          <a:p>
            <a:endParaRPr lang="en-US" dirty="0"/>
          </a:p>
        </p:txBody>
      </p:sp>
      <p:sp>
        <p:nvSpPr>
          <p:cNvPr id="88" name="Title 1"/>
          <p:cNvSpPr txBox="1">
            <a:spLocks/>
          </p:cNvSpPr>
          <p:nvPr/>
        </p:nvSpPr>
        <p:spPr bwMode="auto">
          <a:xfrm>
            <a:off x="152400" y="117986"/>
            <a:ext cx="8915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092E5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092E5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092E5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092E5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092E5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092E5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092E5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092E5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092E5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lang="en-US" kern="0" dirty="0" smtClean="0">
                <a:effectLst/>
              </a:rPr>
              <a:t>The NWS Use Case</a:t>
            </a:r>
            <a:endParaRPr lang="en-US" b="0" kern="0" dirty="0"/>
          </a:p>
        </p:txBody>
      </p:sp>
      <p:sp>
        <p:nvSpPr>
          <p:cNvPr id="8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973388" y="6553201"/>
            <a:ext cx="3200400" cy="304800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Copyright © 2017 Open Geospatial Consortium</a:t>
            </a:r>
            <a:endParaRPr lang="en-US" altLang="en-US" dirty="0"/>
          </a:p>
        </p:txBody>
      </p:sp>
      <p:cxnSp>
        <p:nvCxnSpPr>
          <p:cNvPr id="90" name="Straight Arrow Connector 89"/>
          <p:cNvCxnSpPr/>
          <p:nvPr/>
        </p:nvCxnSpPr>
        <p:spPr bwMode="auto">
          <a:xfrm>
            <a:off x="609600" y="4505017"/>
            <a:ext cx="8305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Connector 90"/>
          <p:cNvCxnSpPr/>
          <p:nvPr/>
        </p:nvCxnSpPr>
        <p:spPr bwMode="auto">
          <a:xfrm>
            <a:off x="609600" y="4333567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Straight Connector 91"/>
          <p:cNvCxnSpPr/>
          <p:nvPr/>
        </p:nvCxnSpPr>
        <p:spPr bwMode="auto">
          <a:xfrm>
            <a:off x="762000" y="4333567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Straight Connector 92"/>
          <p:cNvCxnSpPr/>
          <p:nvPr/>
        </p:nvCxnSpPr>
        <p:spPr bwMode="auto">
          <a:xfrm>
            <a:off x="685800" y="4333567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Straight Connector 93"/>
          <p:cNvCxnSpPr/>
          <p:nvPr/>
        </p:nvCxnSpPr>
        <p:spPr bwMode="auto">
          <a:xfrm>
            <a:off x="838200" y="4339098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Straight Connector 94"/>
          <p:cNvCxnSpPr/>
          <p:nvPr/>
        </p:nvCxnSpPr>
        <p:spPr bwMode="auto">
          <a:xfrm>
            <a:off x="914400" y="4341556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Straight Connector 95"/>
          <p:cNvCxnSpPr/>
          <p:nvPr/>
        </p:nvCxnSpPr>
        <p:spPr bwMode="auto">
          <a:xfrm>
            <a:off x="990600" y="4341556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Straight Connector 96"/>
          <p:cNvCxnSpPr/>
          <p:nvPr/>
        </p:nvCxnSpPr>
        <p:spPr bwMode="auto">
          <a:xfrm>
            <a:off x="1066800" y="4341556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Straight Connector 97"/>
          <p:cNvCxnSpPr/>
          <p:nvPr/>
        </p:nvCxnSpPr>
        <p:spPr bwMode="auto">
          <a:xfrm>
            <a:off x="1143000" y="4341556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Connector 98"/>
          <p:cNvCxnSpPr/>
          <p:nvPr/>
        </p:nvCxnSpPr>
        <p:spPr bwMode="auto">
          <a:xfrm>
            <a:off x="1219200" y="4341556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Straight Connector 99"/>
          <p:cNvCxnSpPr/>
          <p:nvPr/>
        </p:nvCxnSpPr>
        <p:spPr bwMode="auto">
          <a:xfrm>
            <a:off x="1295400" y="4341556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Straight Connector 100"/>
          <p:cNvCxnSpPr/>
          <p:nvPr/>
        </p:nvCxnSpPr>
        <p:spPr bwMode="auto">
          <a:xfrm>
            <a:off x="1371600" y="4346472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Straight Connector 101"/>
          <p:cNvCxnSpPr/>
          <p:nvPr/>
        </p:nvCxnSpPr>
        <p:spPr bwMode="auto">
          <a:xfrm>
            <a:off x="1447800" y="4346472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/>
          <p:cNvCxnSpPr/>
          <p:nvPr/>
        </p:nvCxnSpPr>
        <p:spPr bwMode="auto">
          <a:xfrm>
            <a:off x="1524000" y="4346472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Straight Connector 103"/>
          <p:cNvCxnSpPr/>
          <p:nvPr/>
        </p:nvCxnSpPr>
        <p:spPr bwMode="auto">
          <a:xfrm>
            <a:off x="1600200" y="4346472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Straight Connector 104"/>
          <p:cNvCxnSpPr/>
          <p:nvPr/>
        </p:nvCxnSpPr>
        <p:spPr bwMode="auto">
          <a:xfrm>
            <a:off x="1676400" y="4346472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Straight Connector 105"/>
          <p:cNvCxnSpPr/>
          <p:nvPr/>
        </p:nvCxnSpPr>
        <p:spPr bwMode="auto">
          <a:xfrm>
            <a:off x="1752600" y="4346472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Straight Connector 106"/>
          <p:cNvCxnSpPr/>
          <p:nvPr/>
        </p:nvCxnSpPr>
        <p:spPr bwMode="auto">
          <a:xfrm>
            <a:off x="1836174" y="4354461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Straight Connector 107"/>
          <p:cNvCxnSpPr/>
          <p:nvPr/>
        </p:nvCxnSpPr>
        <p:spPr bwMode="auto">
          <a:xfrm>
            <a:off x="1907458" y="4354461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Straight Connector 108"/>
          <p:cNvCxnSpPr/>
          <p:nvPr/>
        </p:nvCxnSpPr>
        <p:spPr bwMode="auto">
          <a:xfrm>
            <a:off x="1981200" y="4341556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Straight Connector 109"/>
          <p:cNvCxnSpPr/>
          <p:nvPr/>
        </p:nvCxnSpPr>
        <p:spPr bwMode="auto">
          <a:xfrm>
            <a:off x="2133600" y="4341556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110"/>
          <p:cNvCxnSpPr/>
          <p:nvPr/>
        </p:nvCxnSpPr>
        <p:spPr bwMode="auto">
          <a:xfrm>
            <a:off x="2057400" y="4341556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Straight Connector 111"/>
          <p:cNvCxnSpPr/>
          <p:nvPr/>
        </p:nvCxnSpPr>
        <p:spPr bwMode="auto">
          <a:xfrm>
            <a:off x="2209800" y="4347087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>
            <a:off x="2286000" y="4349545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Straight Connector 113"/>
          <p:cNvCxnSpPr/>
          <p:nvPr/>
        </p:nvCxnSpPr>
        <p:spPr bwMode="auto">
          <a:xfrm>
            <a:off x="2362200" y="4349545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Straight Connector 114"/>
          <p:cNvCxnSpPr/>
          <p:nvPr/>
        </p:nvCxnSpPr>
        <p:spPr bwMode="auto">
          <a:xfrm>
            <a:off x="2438400" y="4349545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Straight Connector 115"/>
          <p:cNvCxnSpPr/>
          <p:nvPr/>
        </p:nvCxnSpPr>
        <p:spPr bwMode="auto">
          <a:xfrm>
            <a:off x="2514600" y="4349545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Straight Connector 116"/>
          <p:cNvCxnSpPr/>
          <p:nvPr/>
        </p:nvCxnSpPr>
        <p:spPr bwMode="auto">
          <a:xfrm>
            <a:off x="2590800" y="4349545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Straight Connector 117"/>
          <p:cNvCxnSpPr/>
          <p:nvPr/>
        </p:nvCxnSpPr>
        <p:spPr bwMode="auto">
          <a:xfrm>
            <a:off x="2667000" y="4349545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9" name="Straight Connector 118"/>
          <p:cNvCxnSpPr/>
          <p:nvPr/>
        </p:nvCxnSpPr>
        <p:spPr bwMode="auto">
          <a:xfrm>
            <a:off x="2743200" y="4354461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0" name="Straight Connector 119"/>
          <p:cNvCxnSpPr/>
          <p:nvPr/>
        </p:nvCxnSpPr>
        <p:spPr bwMode="auto">
          <a:xfrm>
            <a:off x="2819400" y="4354461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Straight Connector 120"/>
          <p:cNvCxnSpPr/>
          <p:nvPr/>
        </p:nvCxnSpPr>
        <p:spPr bwMode="auto">
          <a:xfrm>
            <a:off x="2895600" y="4354461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Straight Connector 121"/>
          <p:cNvCxnSpPr/>
          <p:nvPr/>
        </p:nvCxnSpPr>
        <p:spPr bwMode="auto">
          <a:xfrm>
            <a:off x="2971800" y="4354461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Straight Connector 122"/>
          <p:cNvCxnSpPr/>
          <p:nvPr/>
        </p:nvCxnSpPr>
        <p:spPr bwMode="auto">
          <a:xfrm>
            <a:off x="3048000" y="4354461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>
            <a:off x="3124200" y="4354461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Straight Connector 124"/>
          <p:cNvCxnSpPr/>
          <p:nvPr/>
        </p:nvCxnSpPr>
        <p:spPr bwMode="auto">
          <a:xfrm>
            <a:off x="3207774" y="4362450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6" name="Straight Connector 125"/>
          <p:cNvCxnSpPr/>
          <p:nvPr/>
        </p:nvCxnSpPr>
        <p:spPr bwMode="auto">
          <a:xfrm>
            <a:off x="3279058" y="4362450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Straight Connector 126"/>
          <p:cNvCxnSpPr/>
          <p:nvPr/>
        </p:nvCxnSpPr>
        <p:spPr bwMode="auto">
          <a:xfrm>
            <a:off x="3352800" y="4354461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Straight Connector 127"/>
          <p:cNvCxnSpPr/>
          <p:nvPr/>
        </p:nvCxnSpPr>
        <p:spPr bwMode="auto">
          <a:xfrm>
            <a:off x="3581400" y="4359992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9" name="Straight Connector 128"/>
          <p:cNvCxnSpPr/>
          <p:nvPr/>
        </p:nvCxnSpPr>
        <p:spPr bwMode="auto">
          <a:xfrm>
            <a:off x="3810000" y="4362450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0" name="Straight Connector 129"/>
          <p:cNvCxnSpPr/>
          <p:nvPr/>
        </p:nvCxnSpPr>
        <p:spPr bwMode="auto">
          <a:xfrm>
            <a:off x="4038600" y="4362450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130"/>
          <p:cNvCxnSpPr/>
          <p:nvPr/>
        </p:nvCxnSpPr>
        <p:spPr bwMode="auto">
          <a:xfrm>
            <a:off x="4267200" y="4367366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Straight Connector 131"/>
          <p:cNvCxnSpPr/>
          <p:nvPr/>
        </p:nvCxnSpPr>
        <p:spPr bwMode="auto">
          <a:xfrm>
            <a:off x="4495800" y="4367366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3" name="Straight Connector 132"/>
          <p:cNvCxnSpPr/>
          <p:nvPr/>
        </p:nvCxnSpPr>
        <p:spPr bwMode="auto">
          <a:xfrm>
            <a:off x="4724400" y="4362450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4" name="Straight Connector 133"/>
          <p:cNvCxnSpPr/>
          <p:nvPr/>
        </p:nvCxnSpPr>
        <p:spPr bwMode="auto">
          <a:xfrm>
            <a:off x="4953000" y="4367981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5" name="Straight Connector 134"/>
          <p:cNvCxnSpPr/>
          <p:nvPr/>
        </p:nvCxnSpPr>
        <p:spPr bwMode="auto">
          <a:xfrm>
            <a:off x="5181600" y="4370439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6" name="Straight Connector 135"/>
          <p:cNvCxnSpPr/>
          <p:nvPr/>
        </p:nvCxnSpPr>
        <p:spPr bwMode="auto">
          <a:xfrm>
            <a:off x="5410200" y="4370439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7" name="Straight Connector 136"/>
          <p:cNvCxnSpPr/>
          <p:nvPr/>
        </p:nvCxnSpPr>
        <p:spPr bwMode="auto">
          <a:xfrm>
            <a:off x="5638800" y="4375355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8" name="Straight Connector 137"/>
          <p:cNvCxnSpPr/>
          <p:nvPr/>
        </p:nvCxnSpPr>
        <p:spPr bwMode="auto">
          <a:xfrm>
            <a:off x="5867400" y="4375355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9" name="Straight Connector 138"/>
          <p:cNvCxnSpPr/>
          <p:nvPr/>
        </p:nvCxnSpPr>
        <p:spPr bwMode="auto">
          <a:xfrm>
            <a:off x="6096000" y="4359377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/>
          <p:cNvCxnSpPr/>
          <p:nvPr/>
        </p:nvCxnSpPr>
        <p:spPr bwMode="auto">
          <a:xfrm>
            <a:off x="6535994" y="4367366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1" name="Straight Connector 140"/>
          <p:cNvCxnSpPr/>
          <p:nvPr/>
        </p:nvCxnSpPr>
        <p:spPr bwMode="auto">
          <a:xfrm>
            <a:off x="7010400" y="4372282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2" name="Straight Connector 141"/>
          <p:cNvCxnSpPr/>
          <p:nvPr/>
        </p:nvCxnSpPr>
        <p:spPr bwMode="auto">
          <a:xfrm>
            <a:off x="7467600" y="4367366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3" name="Straight Connector 142"/>
          <p:cNvCxnSpPr/>
          <p:nvPr/>
        </p:nvCxnSpPr>
        <p:spPr bwMode="auto">
          <a:xfrm>
            <a:off x="7924800" y="4375355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4" name="Straight Connector 143"/>
          <p:cNvCxnSpPr/>
          <p:nvPr/>
        </p:nvCxnSpPr>
        <p:spPr bwMode="auto">
          <a:xfrm>
            <a:off x="8382000" y="4380271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6" name="TextBox 145"/>
          <p:cNvSpPr txBox="1"/>
          <p:nvPr/>
        </p:nvSpPr>
        <p:spPr>
          <a:xfrm>
            <a:off x="3429000" y="4800600"/>
            <a:ext cx="914400" cy="3048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sz="2400" dirty="0" smtClean="0">
                <a:solidFill>
                  <a:srgbClr val="000066"/>
                </a:solidFill>
              </a:rPr>
              <a:t>Time   </a:t>
            </a:r>
            <a:r>
              <a:rPr lang="en-US" sz="2800" dirty="0" smtClean="0">
                <a:solidFill>
                  <a:srgbClr val="000066"/>
                </a:solidFill>
                <a:sym typeface="Wingdings" panose="05000000000000000000" pitchFamily="2" charset="2"/>
              </a:rPr>
              <a:t></a:t>
            </a:r>
            <a:endParaRPr lang="en-US" sz="2800" dirty="0" smtClean="0">
              <a:solidFill>
                <a:srgbClr val="000066"/>
              </a:solidFill>
            </a:endParaRPr>
          </a:p>
        </p:txBody>
      </p:sp>
      <p:cxnSp>
        <p:nvCxnSpPr>
          <p:cNvPr id="147" name="Straight Connector 146"/>
          <p:cNvCxnSpPr/>
          <p:nvPr/>
        </p:nvCxnSpPr>
        <p:spPr bwMode="auto">
          <a:xfrm>
            <a:off x="8763000" y="4370439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9" name="Straight Arrow Connector 148"/>
          <p:cNvCxnSpPr/>
          <p:nvPr/>
        </p:nvCxnSpPr>
        <p:spPr bwMode="auto">
          <a:xfrm flipH="1">
            <a:off x="609600" y="2971800"/>
            <a:ext cx="1447800" cy="12954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2" name="Straight Arrow Connector 151"/>
          <p:cNvCxnSpPr/>
          <p:nvPr/>
        </p:nvCxnSpPr>
        <p:spPr bwMode="auto">
          <a:xfrm>
            <a:off x="2057400" y="2971800"/>
            <a:ext cx="1295400" cy="1344561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6" name="Straight Arrow Connector 155"/>
          <p:cNvCxnSpPr/>
          <p:nvPr/>
        </p:nvCxnSpPr>
        <p:spPr bwMode="auto">
          <a:xfrm>
            <a:off x="2057400" y="3361402"/>
            <a:ext cx="1371600" cy="972165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7" name="Straight Arrow Connector 156"/>
          <p:cNvCxnSpPr/>
          <p:nvPr/>
        </p:nvCxnSpPr>
        <p:spPr bwMode="auto">
          <a:xfrm>
            <a:off x="2057400" y="3361402"/>
            <a:ext cx="4038600" cy="905798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2" name="Straight Arrow Connector 161"/>
          <p:cNvCxnSpPr/>
          <p:nvPr/>
        </p:nvCxnSpPr>
        <p:spPr bwMode="auto">
          <a:xfrm>
            <a:off x="2057400" y="3817373"/>
            <a:ext cx="4191000" cy="486082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3" name="Straight Arrow Connector 162"/>
          <p:cNvCxnSpPr/>
          <p:nvPr/>
        </p:nvCxnSpPr>
        <p:spPr bwMode="auto">
          <a:xfrm>
            <a:off x="2057400" y="3817373"/>
            <a:ext cx="6705600" cy="486082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9" name="TextBox 178"/>
          <p:cNvSpPr txBox="1"/>
          <p:nvPr/>
        </p:nvSpPr>
        <p:spPr>
          <a:xfrm>
            <a:off x="8797413" y="4495800"/>
            <a:ext cx="685800" cy="3048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…..</a:t>
            </a:r>
          </a:p>
        </p:txBody>
      </p:sp>
    </p:spTree>
    <p:extLst>
      <p:ext uri="{BB962C8B-B14F-4D97-AF65-F5344CB8AC3E}">
        <p14:creationId xmlns:p14="http://schemas.microsoft.com/office/powerpoint/2010/main" val="2948532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0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0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7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1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1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6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1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4" fill="hold">
                      <p:stCondLst>
                        <p:cond delay="indefinite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T</a:t>
            </a:r>
            <a:r>
              <a:rPr lang="en-US" b="1" dirty="0" smtClean="0">
                <a:effectLst/>
              </a:rPr>
              <a:t>he NWS Use Case (</a:t>
            </a:r>
            <a:r>
              <a:rPr lang="en-US" b="1" dirty="0" err="1" smtClean="0">
                <a:effectLst/>
              </a:rPr>
              <a:t>cont</a:t>
            </a:r>
            <a:r>
              <a:rPr lang="en-US" b="1" dirty="0" smtClean="0">
                <a:effectLst/>
              </a:rPr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3886200"/>
          </a:xfrm>
        </p:spPr>
        <p:txBody>
          <a:bodyPr/>
          <a:lstStyle/>
          <a:p>
            <a:r>
              <a:rPr lang="en-US" dirty="0"/>
              <a:t>Currently, we have no way of </a:t>
            </a:r>
            <a:r>
              <a:rPr lang="en-US" dirty="0" smtClean="0"/>
              <a:t>describing different </a:t>
            </a:r>
            <a:r>
              <a:rPr lang="en-US" dirty="0"/>
              <a:t>time </a:t>
            </a:r>
            <a:r>
              <a:rPr lang="en-US" dirty="0" err="1"/>
              <a:t>spacings</a:t>
            </a:r>
            <a:r>
              <a:rPr lang="en-US" dirty="0"/>
              <a:t> associated with </a:t>
            </a:r>
            <a:r>
              <a:rPr lang="en-US" dirty="0" smtClean="0"/>
              <a:t>an </a:t>
            </a:r>
            <a:r>
              <a:rPr lang="en-US" dirty="0"/>
              <a:t>“irregularly” spaced whole time series in the DR encoding.</a:t>
            </a:r>
          </a:p>
          <a:p>
            <a:endParaRPr lang="en-US" dirty="0" smtClean="0"/>
          </a:p>
          <a:p>
            <a:r>
              <a:rPr lang="en-US" dirty="0" smtClean="0"/>
              <a:t>For metadata purposes, we </a:t>
            </a:r>
            <a:r>
              <a:rPr lang="en-US" dirty="0"/>
              <a:t>propose to break up the </a:t>
            </a:r>
            <a:r>
              <a:rPr lang="en-US" dirty="0" smtClean="0"/>
              <a:t>entire irregularly spaced time series with different time </a:t>
            </a:r>
            <a:r>
              <a:rPr lang="en-US" dirty="0" err="1" smtClean="0"/>
              <a:t>spacings</a:t>
            </a:r>
            <a:r>
              <a:rPr lang="en-US" dirty="0" smtClean="0"/>
              <a:t> </a:t>
            </a:r>
            <a:r>
              <a:rPr lang="en-US" dirty="0"/>
              <a:t>into segments that </a:t>
            </a:r>
            <a:r>
              <a:rPr lang="en-US" b="1" i="1" u="sng" dirty="0">
                <a:solidFill>
                  <a:srgbClr val="FF0000"/>
                </a:solidFill>
              </a:rPr>
              <a:t>do</a:t>
            </a:r>
            <a:r>
              <a:rPr lang="en-US" b="1" dirty="0"/>
              <a:t> </a:t>
            </a:r>
            <a:r>
              <a:rPr lang="en-US" dirty="0"/>
              <a:t>contain regularly spaced forecast projection time steps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Thus, in our example, we would break up the irregularly whole time series into 3 distinct segments, and attribute metadata to each specific segment.</a:t>
            </a:r>
            <a:r>
              <a:rPr lang="en-US" dirty="0"/>
              <a:t/>
            </a:r>
            <a:br>
              <a:rPr lang="en-US" dirty="0"/>
            </a:br>
            <a:endParaRPr lang="en-US" sz="2400" dirty="0"/>
          </a:p>
          <a:p>
            <a:pPr marL="0" indent="0">
              <a:lnSpc>
                <a:spcPct val="150000"/>
              </a:lnSpc>
              <a:buNone/>
            </a:pPr>
            <a:endParaRPr lang="en-US" sz="1600" b="1" dirty="0"/>
          </a:p>
          <a:p>
            <a:pPr marL="0" indent="0">
              <a:lnSpc>
                <a:spcPct val="150000"/>
              </a:lnSpc>
              <a:buNone/>
            </a:pPr>
            <a:endParaRPr lang="en-US" sz="1600" b="1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1600" b="1" dirty="0"/>
          </a:p>
          <a:p>
            <a:pPr marL="0" indent="0">
              <a:lnSpc>
                <a:spcPct val="150000"/>
              </a:lnSpc>
              <a:buNone/>
            </a:pPr>
            <a:endParaRPr lang="en-US" sz="1600" b="1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16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Copyright © 2017 Open Geospatial Consortium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201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Change: An Example XML Instance Snippet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838200"/>
            <a:ext cx="8458200" cy="6096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500" dirty="0">
                <a:solidFill>
                  <a:schemeClr val="tx1"/>
                </a:solidFill>
              </a:rPr>
              <a:t> </a:t>
            </a:r>
            <a:r>
              <a:rPr lang="en-US" sz="500" dirty="0" smtClean="0">
                <a:solidFill>
                  <a:schemeClr val="tx1"/>
                </a:solidFill>
              </a:rPr>
              <a:t>                                   </a:t>
            </a:r>
            <a:r>
              <a:rPr lang="en-US" sz="1200" b="1" dirty="0" smtClean="0">
                <a:solidFill>
                  <a:schemeClr val="tx1"/>
                </a:solidFill>
              </a:rPr>
              <a:t>&lt;</a:t>
            </a:r>
            <a:r>
              <a:rPr lang="en-US" sz="1200" b="1" dirty="0" err="1">
                <a:solidFill>
                  <a:schemeClr val="tx1"/>
                </a:solidFill>
              </a:rPr>
              <a:t>tsml:timeseriesMetadata</a:t>
            </a:r>
            <a:r>
              <a:rPr lang="en-US" sz="1200" b="1" dirty="0" smtClean="0">
                <a:solidFill>
                  <a:schemeClr val="tx1"/>
                </a:solidFill>
              </a:rPr>
              <a:t>&gt;</a:t>
            </a:r>
            <a:r>
              <a:rPr lang="en-US" sz="1100" dirty="0"/>
              <a:t/>
            </a:r>
            <a:br>
              <a:rPr lang="en-US" sz="1100" dirty="0"/>
            </a:br>
            <a:r>
              <a:rPr lang="en-US" sz="1100" b="1" dirty="0">
                <a:solidFill>
                  <a:srgbClr val="FF0000"/>
                </a:solidFill>
              </a:rPr>
              <a:t>                 </a:t>
            </a:r>
            <a:r>
              <a:rPr lang="en-US" sz="1050" b="1" dirty="0" smtClean="0">
                <a:solidFill>
                  <a:srgbClr val="FF0000"/>
                </a:solidFill>
              </a:rPr>
              <a:t>  &lt;</a:t>
            </a:r>
            <a:r>
              <a:rPr lang="en-US" sz="1100" b="1" dirty="0" err="1">
                <a:solidFill>
                  <a:srgbClr val="FF0000"/>
                </a:solidFill>
              </a:rPr>
              <a:t>tsml:TimeseriesMetadata</a:t>
            </a:r>
            <a:r>
              <a:rPr lang="en-US" sz="1050" b="1" dirty="0" smtClean="0">
                <a:solidFill>
                  <a:srgbClr val="FF0000"/>
                </a:solidFill>
              </a:rPr>
              <a:t>&gt;</a:t>
            </a:r>
            <a:r>
              <a:rPr lang="en-US" sz="1100" b="1" dirty="0">
                <a:solidFill>
                  <a:srgbClr val="FF0000"/>
                </a:solidFill>
              </a:rPr>
              <a:t/>
            </a:r>
            <a:br>
              <a:rPr lang="en-US" sz="1100" b="1" dirty="0">
                <a:solidFill>
                  <a:srgbClr val="FF0000"/>
                </a:solidFill>
              </a:rPr>
            </a:br>
            <a:r>
              <a:rPr lang="en-US" sz="1100" b="1" dirty="0">
                <a:solidFill>
                  <a:srgbClr val="FF0000"/>
                </a:solidFill>
              </a:rPr>
              <a:t>                   </a:t>
            </a:r>
            <a:r>
              <a:rPr lang="en-US" sz="1100" b="1" dirty="0" smtClean="0">
                <a:solidFill>
                  <a:srgbClr val="FF0000"/>
                </a:solidFill>
              </a:rPr>
              <a:t>   &lt;</a:t>
            </a:r>
            <a:r>
              <a:rPr lang="en-US" sz="1100" b="1" dirty="0" err="1">
                <a:solidFill>
                  <a:srgbClr val="FF0000"/>
                </a:solidFill>
              </a:rPr>
              <a:t>tsml:temporalExtent</a:t>
            </a:r>
            <a:r>
              <a:rPr lang="en-US" sz="1100" b="1" dirty="0">
                <a:solidFill>
                  <a:srgbClr val="FF0000"/>
                </a:solidFill>
              </a:rPr>
              <a:t>&gt;</a:t>
            </a:r>
            <a:br>
              <a:rPr lang="en-US" sz="1100" b="1" dirty="0">
                <a:solidFill>
                  <a:srgbClr val="FF0000"/>
                </a:solidFill>
              </a:rPr>
            </a:br>
            <a:r>
              <a:rPr lang="en-US" sz="1100" b="1" dirty="0">
                <a:solidFill>
                  <a:srgbClr val="FF0000"/>
                </a:solidFill>
              </a:rPr>
              <a:t>                     </a:t>
            </a:r>
            <a:r>
              <a:rPr lang="en-US" sz="1100" b="1" dirty="0" smtClean="0">
                <a:solidFill>
                  <a:srgbClr val="FF0000"/>
                </a:solidFill>
              </a:rPr>
              <a:t>   &lt;</a:t>
            </a:r>
            <a:r>
              <a:rPr lang="en-US" sz="1100" b="1" dirty="0" err="1">
                <a:solidFill>
                  <a:srgbClr val="FF0000"/>
                </a:solidFill>
              </a:rPr>
              <a:t>gml:TimePeriod</a:t>
            </a:r>
            <a:r>
              <a:rPr lang="en-US" sz="1100" b="1" dirty="0">
                <a:solidFill>
                  <a:srgbClr val="FF0000"/>
                </a:solidFill>
              </a:rPr>
              <a:t> </a:t>
            </a:r>
            <a:r>
              <a:rPr lang="en-US" sz="1100" b="1" dirty="0" err="1">
                <a:solidFill>
                  <a:srgbClr val="FF0000"/>
                </a:solidFill>
              </a:rPr>
              <a:t>gml:id</a:t>
            </a:r>
            <a:r>
              <a:rPr lang="en-US" sz="1100" b="1" dirty="0" smtClean="0">
                <a:solidFill>
                  <a:srgbClr val="FF0000"/>
                </a:solidFill>
              </a:rPr>
              <a:t>="</a:t>
            </a:r>
            <a:r>
              <a:rPr lang="en-US" sz="1200" b="1" dirty="0" smtClean="0">
                <a:solidFill>
                  <a:schemeClr val="tx1"/>
                </a:solidFill>
              </a:rPr>
              <a:t>Time-Step-1</a:t>
            </a:r>
            <a:r>
              <a:rPr lang="en-US" sz="1100" b="1" dirty="0">
                <a:solidFill>
                  <a:srgbClr val="FF0000"/>
                </a:solidFill>
              </a:rPr>
              <a:t>"&gt;</a:t>
            </a:r>
            <a:br>
              <a:rPr lang="en-US" sz="1100" b="1" dirty="0">
                <a:solidFill>
                  <a:srgbClr val="FF0000"/>
                </a:solidFill>
              </a:rPr>
            </a:br>
            <a:r>
              <a:rPr lang="en-US" sz="1000" b="1" dirty="0">
                <a:solidFill>
                  <a:srgbClr val="FF0000"/>
                </a:solidFill>
              </a:rPr>
              <a:t>                       </a:t>
            </a:r>
            <a:r>
              <a:rPr lang="en-US" sz="1000" b="1" dirty="0" smtClean="0">
                <a:solidFill>
                  <a:srgbClr val="FF0000"/>
                </a:solidFill>
              </a:rPr>
              <a:t>   &lt;</a:t>
            </a:r>
            <a:r>
              <a:rPr lang="en-US" sz="1000" b="1" dirty="0" err="1">
                <a:solidFill>
                  <a:srgbClr val="FF0000"/>
                </a:solidFill>
              </a:rPr>
              <a:t>gml:beginPosition</a:t>
            </a:r>
            <a:r>
              <a:rPr lang="en-US" sz="1000" b="1" dirty="0">
                <a:solidFill>
                  <a:srgbClr val="FF0000"/>
                </a:solidFill>
              </a:rPr>
              <a:t>&gt;2017-07-05T00:00:00Z&lt;/</a:t>
            </a:r>
            <a:r>
              <a:rPr lang="en-US" sz="1000" b="1" dirty="0" err="1">
                <a:solidFill>
                  <a:srgbClr val="FF0000"/>
                </a:solidFill>
              </a:rPr>
              <a:t>gml:beginPosition</a:t>
            </a:r>
            <a:r>
              <a:rPr lang="en-US" sz="1000" b="1" dirty="0">
                <a:solidFill>
                  <a:srgbClr val="FF0000"/>
                </a:solidFill>
              </a:rPr>
              <a:t>&gt;</a:t>
            </a:r>
            <a:br>
              <a:rPr lang="en-US" sz="1000" b="1" dirty="0">
                <a:solidFill>
                  <a:srgbClr val="FF0000"/>
                </a:solidFill>
              </a:rPr>
            </a:br>
            <a:r>
              <a:rPr lang="en-US" sz="1000" b="1" dirty="0">
                <a:solidFill>
                  <a:srgbClr val="FF0000"/>
                </a:solidFill>
              </a:rPr>
              <a:t>                       </a:t>
            </a:r>
            <a:r>
              <a:rPr lang="en-US" sz="1000" b="1" dirty="0" smtClean="0">
                <a:solidFill>
                  <a:srgbClr val="FF0000"/>
                </a:solidFill>
              </a:rPr>
              <a:t>   &lt;</a:t>
            </a:r>
            <a:r>
              <a:rPr lang="en-US" sz="1000" b="1" dirty="0" err="1" smtClean="0">
                <a:solidFill>
                  <a:srgbClr val="FF0000"/>
                </a:solidFill>
              </a:rPr>
              <a:t>gml:endPosition</a:t>
            </a:r>
            <a:r>
              <a:rPr lang="en-US" sz="1000" b="1" dirty="0" smtClean="0">
                <a:solidFill>
                  <a:srgbClr val="FF0000"/>
                </a:solidFill>
              </a:rPr>
              <a:t>&gt;2017-07-06T12:00:00Z</a:t>
            </a:r>
            <a:r>
              <a:rPr lang="en-US" sz="1000" b="1" dirty="0">
                <a:solidFill>
                  <a:srgbClr val="FF0000"/>
                </a:solidFill>
              </a:rPr>
              <a:t>&lt;/</a:t>
            </a:r>
            <a:r>
              <a:rPr lang="en-US" sz="1000" b="1" dirty="0" err="1">
                <a:solidFill>
                  <a:srgbClr val="FF0000"/>
                </a:solidFill>
              </a:rPr>
              <a:t>gml:endPosition</a:t>
            </a:r>
            <a:r>
              <a:rPr lang="en-US" sz="1000" b="1" dirty="0">
                <a:solidFill>
                  <a:srgbClr val="FF0000"/>
                </a:solidFill>
              </a:rPr>
              <a:t>&gt;</a:t>
            </a:r>
            <a:r>
              <a:rPr lang="en-US" sz="1100" b="1" dirty="0">
                <a:solidFill>
                  <a:srgbClr val="FF0000"/>
                </a:solidFill>
              </a:rPr>
              <a:t/>
            </a:r>
            <a:br>
              <a:rPr lang="en-US" sz="1100" b="1" dirty="0">
                <a:solidFill>
                  <a:srgbClr val="FF0000"/>
                </a:solidFill>
              </a:rPr>
            </a:br>
            <a:r>
              <a:rPr lang="en-US" sz="1100" b="1" dirty="0">
                <a:solidFill>
                  <a:srgbClr val="FF0000"/>
                </a:solidFill>
              </a:rPr>
              <a:t>                     </a:t>
            </a:r>
            <a:r>
              <a:rPr lang="en-US" sz="1100" b="1" dirty="0" smtClean="0">
                <a:solidFill>
                  <a:srgbClr val="FF0000"/>
                </a:solidFill>
              </a:rPr>
              <a:t>   &lt;/</a:t>
            </a:r>
            <a:r>
              <a:rPr lang="en-US" sz="1100" b="1" dirty="0" err="1">
                <a:solidFill>
                  <a:srgbClr val="FF0000"/>
                </a:solidFill>
              </a:rPr>
              <a:t>gml:TimePeriod</a:t>
            </a:r>
            <a:r>
              <a:rPr lang="en-US" sz="1100" b="1" dirty="0">
                <a:solidFill>
                  <a:srgbClr val="FF0000"/>
                </a:solidFill>
              </a:rPr>
              <a:t>&gt;</a:t>
            </a:r>
            <a:br>
              <a:rPr lang="en-US" sz="1100" b="1" dirty="0">
                <a:solidFill>
                  <a:srgbClr val="FF0000"/>
                </a:solidFill>
              </a:rPr>
            </a:br>
            <a:r>
              <a:rPr lang="en-US" sz="1100" b="1" dirty="0">
                <a:solidFill>
                  <a:srgbClr val="FF0000"/>
                </a:solidFill>
              </a:rPr>
              <a:t>                   </a:t>
            </a:r>
            <a:r>
              <a:rPr lang="en-US" sz="1100" b="1" dirty="0" smtClean="0">
                <a:solidFill>
                  <a:srgbClr val="FF0000"/>
                </a:solidFill>
              </a:rPr>
              <a:t>   &lt;/</a:t>
            </a:r>
            <a:r>
              <a:rPr lang="en-US" sz="1100" b="1" dirty="0" err="1">
                <a:solidFill>
                  <a:srgbClr val="FF0000"/>
                </a:solidFill>
              </a:rPr>
              <a:t>tsml:temporalExtent</a:t>
            </a:r>
            <a:r>
              <a:rPr lang="en-US" sz="1100" b="1" dirty="0">
                <a:solidFill>
                  <a:srgbClr val="FF0000"/>
                </a:solidFill>
              </a:rPr>
              <a:t>&gt;</a:t>
            </a:r>
            <a:br>
              <a:rPr lang="en-US" sz="1100" b="1" dirty="0">
                <a:solidFill>
                  <a:srgbClr val="FF0000"/>
                </a:solidFill>
              </a:rPr>
            </a:br>
            <a:r>
              <a:rPr lang="en-US" sz="1100" b="1" dirty="0">
                <a:solidFill>
                  <a:srgbClr val="FF0000"/>
                </a:solidFill>
              </a:rPr>
              <a:t>                  </a:t>
            </a:r>
            <a:r>
              <a:rPr lang="en-US" sz="1100" b="1" dirty="0" smtClean="0">
                <a:solidFill>
                  <a:srgbClr val="FF0000"/>
                </a:solidFill>
              </a:rPr>
              <a:t>   </a:t>
            </a:r>
            <a:r>
              <a:rPr lang="en-US" sz="1100" b="1" dirty="0">
                <a:solidFill>
                  <a:srgbClr val="FF0000"/>
                </a:solidFill>
              </a:rPr>
              <a:t> &lt;</a:t>
            </a:r>
            <a:r>
              <a:rPr lang="en-US" sz="1100" b="1" dirty="0" err="1">
                <a:solidFill>
                  <a:srgbClr val="FF0000"/>
                </a:solidFill>
              </a:rPr>
              <a:t>tsml:spacing</a:t>
            </a:r>
            <a:r>
              <a:rPr lang="en-US" sz="1100" b="1" dirty="0">
                <a:solidFill>
                  <a:srgbClr val="FF0000"/>
                </a:solidFill>
              </a:rPr>
              <a:t>&gt;</a:t>
            </a:r>
            <a:r>
              <a:rPr lang="en-US" sz="1200" b="1" dirty="0">
                <a:solidFill>
                  <a:schemeClr val="tx1"/>
                </a:solidFill>
              </a:rPr>
              <a:t>PT1H</a:t>
            </a:r>
            <a:r>
              <a:rPr lang="en-US" sz="1100" b="1" dirty="0">
                <a:solidFill>
                  <a:srgbClr val="FF0000"/>
                </a:solidFill>
              </a:rPr>
              <a:t>&lt;/</a:t>
            </a:r>
            <a:r>
              <a:rPr lang="en-US" sz="1100" b="1" dirty="0" err="1">
                <a:solidFill>
                  <a:srgbClr val="FF0000"/>
                </a:solidFill>
              </a:rPr>
              <a:t>tsml:spacing</a:t>
            </a:r>
            <a:r>
              <a:rPr lang="en-US" sz="1100" b="1" dirty="0">
                <a:solidFill>
                  <a:srgbClr val="FF0000"/>
                </a:solidFill>
              </a:rPr>
              <a:t>&gt;</a:t>
            </a:r>
            <a:br>
              <a:rPr lang="en-US" sz="1100" b="1" dirty="0">
                <a:solidFill>
                  <a:srgbClr val="FF0000"/>
                </a:solidFill>
              </a:rPr>
            </a:br>
            <a:r>
              <a:rPr lang="en-US" sz="1100" b="1" dirty="0">
                <a:solidFill>
                  <a:srgbClr val="FF0000"/>
                </a:solidFill>
              </a:rPr>
              <a:t>                 </a:t>
            </a:r>
            <a:r>
              <a:rPr lang="en-US" sz="1100" b="1" dirty="0" smtClean="0">
                <a:solidFill>
                  <a:srgbClr val="FF0000"/>
                </a:solidFill>
              </a:rPr>
              <a:t>  </a:t>
            </a:r>
            <a:r>
              <a:rPr lang="en-US" sz="1050" b="1" dirty="0" smtClean="0">
                <a:solidFill>
                  <a:srgbClr val="FF0000"/>
                </a:solidFill>
              </a:rPr>
              <a:t>&lt;</a:t>
            </a:r>
            <a:r>
              <a:rPr lang="en-US" sz="1100" b="1" dirty="0" smtClean="0">
                <a:solidFill>
                  <a:srgbClr val="FF0000"/>
                </a:solidFill>
              </a:rPr>
              <a:t>/</a:t>
            </a:r>
            <a:r>
              <a:rPr lang="en-US" sz="1100" b="1" dirty="0" err="1">
                <a:solidFill>
                  <a:srgbClr val="FF0000"/>
                </a:solidFill>
              </a:rPr>
              <a:t>tsml:TimeseriesMetadata</a:t>
            </a:r>
            <a:r>
              <a:rPr lang="en-US" sz="1050" b="1" dirty="0">
                <a:solidFill>
                  <a:srgbClr val="FF0000"/>
                </a:solidFill>
              </a:rPr>
              <a:t>&gt;</a:t>
            </a:r>
          </a:p>
          <a:p>
            <a:pPr marL="0" indent="0">
              <a:buNone/>
            </a:pPr>
            <a:r>
              <a:rPr lang="en-US" sz="1100" dirty="0">
                <a:solidFill>
                  <a:schemeClr val="tx1"/>
                </a:solidFill>
              </a:rPr>
              <a:t>               </a:t>
            </a:r>
            <a:r>
              <a:rPr lang="en-US" sz="1200" b="1" dirty="0" smtClean="0">
                <a:solidFill>
                  <a:schemeClr val="tx1"/>
                </a:solidFill>
              </a:rPr>
              <a:t>&lt;</a:t>
            </a:r>
            <a:r>
              <a:rPr lang="en-US" sz="1200" b="1" dirty="0" err="1">
                <a:solidFill>
                  <a:schemeClr val="tx1"/>
                </a:solidFill>
              </a:rPr>
              <a:t>tsml:timeseriesMetadata</a:t>
            </a:r>
            <a:r>
              <a:rPr lang="en-US" sz="1200" b="1" dirty="0" smtClean="0">
                <a:solidFill>
                  <a:schemeClr val="tx1"/>
                </a:solidFill>
              </a:rPr>
              <a:t>&gt;</a:t>
            </a:r>
          </a:p>
          <a:p>
            <a:pPr marL="0" indent="0">
              <a:buNone/>
            </a:pPr>
            <a:endParaRPr lang="en-US" sz="5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100" dirty="0">
                <a:solidFill>
                  <a:schemeClr val="tx1"/>
                </a:solidFill>
              </a:rPr>
              <a:t>              </a:t>
            </a:r>
            <a:r>
              <a:rPr lang="en-US" sz="1100" b="1" dirty="0">
                <a:solidFill>
                  <a:schemeClr val="tx1"/>
                </a:solidFill>
              </a:rPr>
              <a:t> </a:t>
            </a:r>
            <a:r>
              <a:rPr lang="en-US" sz="1200" b="1" dirty="0">
                <a:solidFill>
                  <a:schemeClr val="tx1"/>
                </a:solidFill>
              </a:rPr>
              <a:t>&lt;</a:t>
            </a:r>
            <a:r>
              <a:rPr lang="en-US" sz="1200" b="1" dirty="0" err="1">
                <a:solidFill>
                  <a:schemeClr val="tx1"/>
                </a:solidFill>
              </a:rPr>
              <a:t>tsml:timeseriesMetadata</a:t>
            </a:r>
            <a:r>
              <a:rPr lang="en-US" sz="1200" b="1" dirty="0">
                <a:solidFill>
                  <a:schemeClr val="tx1"/>
                </a:solidFill>
              </a:rPr>
              <a:t>&gt;</a:t>
            </a:r>
            <a:r>
              <a:rPr lang="en-US" sz="1100" dirty="0"/>
              <a:t/>
            </a:r>
            <a:br>
              <a:rPr lang="en-US" sz="1100" dirty="0"/>
            </a:br>
            <a:r>
              <a:rPr lang="en-US" sz="1100" b="1" dirty="0">
                <a:solidFill>
                  <a:schemeClr val="accent1"/>
                </a:solidFill>
              </a:rPr>
              <a:t>      </a:t>
            </a:r>
            <a:r>
              <a:rPr lang="en-US" sz="1100" b="1" dirty="0">
                <a:solidFill>
                  <a:srgbClr val="00B0F0"/>
                </a:solidFill>
              </a:rPr>
              <a:t>           </a:t>
            </a:r>
            <a:r>
              <a:rPr lang="en-US" sz="1100" b="1" dirty="0" smtClean="0">
                <a:solidFill>
                  <a:srgbClr val="00B0F0"/>
                </a:solidFill>
              </a:rPr>
              <a:t> </a:t>
            </a:r>
            <a:r>
              <a:rPr lang="en-US" sz="1050" b="1" dirty="0" smtClean="0">
                <a:solidFill>
                  <a:srgbClr val="00B0F0"/>
                </a:solidFill>
              </a:rPr>
              <a:t>&lt;</a:t>
            </a:r>
            <a:r>
              <a:rPr lang="en-US" sz="1100" b="1" dirty="0" err="1">
                <a:solidFill>
                  <a:srgbClr val="00B0F0"/>
                </a:solidFill>
              </a:rPr>
              <a:t>tsml:TimeseriesMetadata</a:t>
            </a:r>
            <a:r>
              <a:rPr lang="en-US" sz="1050" b="1" dirty="0" smtClean="0">
                <a:solidFill>
                  <a:srgbClr val="00B0F0"/>
                </a:solidFill>
              </a:rPr>
              <a:t>&gt;</a:t>
            </a:r>
            <a:r>
              <a:rPr lang="en-US" sz="1100" b="1" dirty="0">
                <a:solidFill>
                  <a:srgbClr val="00B0F0"/>
                </a:solidFill>
              </a:rPr>
              <a:t/>
            </a:r>
            <a:br>
              <a:rPr lang="en-US" sz="1100" b="1" dirty="0">
                <a:solidFill>
                  <a:srgbClr val="00B0F0"/>
                </a:solidFill>
              </a:rPr>
            </a:br>
            <a:r>
              <a:rPr lang="en-US" sz="1100" b="1" dirty="0">
                <a:solidFill>
                  <a:srgbClr val="00B0F0"/>
                </a:solidFill>
              </a:rPr>
              <a:t>                   </a:t>
            </a:r>
            <a:r>
              <a:rPr lang="en-US" sz="1100" b="1" dirty="0" smtClean="0">
                <a:solidFill>
                  <a:srgbClr val="00B0F0"/>
                </a:solidFill>
              </a:rPr>
              <a:t> &lt;</a:t>
            </a:r>
            <a:r>
              <a:rPr lang="en-US" sz="1100" b="1" dirty="0" err="1">
                <a:solidFill>
                  <a:srgbClr val="00B0F0"/>
                </a:solidFill>
              </a:rPr>
              <a:t>tsml:temporalExtent</a:t>
            </a:r>
            <a:r>
              <a:rPr lang="en-US" sz="1100" b="1" dirty="0">
                <a:solidFill>
                  <a:srgbClr val="00B0F0"/>
                </a:solidFill>
              </a:rPr>
              <a:t>&gt;</a:t>
            </a:r>
            <a:br>
              <a:rPr lang="en-US" sz="1100" b="1" dirty="0">
                <a:solidFill>
                  <a:srgbClr val="00B0F0"/>
                </a:solidFill>
              </a:rPr>
            </a:br>
            <a:r>
              <a:rPr lang="en-US" sz="1100" b="1" dirty="0">
                <a:solidFill>
                  <a:srgbClr val="00B0F0"/>
                </a:solidFill>
              </a:rPr>
              <a:t>                     </a:t>
            </a:r>
            <a:r>
              <a:rPr lang="en-US" sz="1100" b="1" dirty="0" smtClean="0">
                <a:solidFill>
                  <a:srgbClr val="00B0F0"/>
                </a:solidFill>
              </a:rPr>
              <a:t> &lt;</a:t>
            </a:r>
            <a:r>
              <a:rPr lang="en-US" sz="1100" b="1" dirty="0" err="1">
                <a:solidFill>
                  <a:srgbClr val="00B0F0"/>
                </a:solidFill>
              </a:rPr>
              <a:t>gml:TimePeriod</a:t>
            </a:r>
            <a:r>
              <a:rPr lang="en-US" sz="1100" b="1" dirty="0">
                <a:solidFill>
                  <a:srgbClr val="00B0F0"/>
                </a:solidFill>
              </a:rPr>
              <a:t> </a:t>
            </a:r>
            <a:r>
              <a:rPr lang="en-US" sz="1100" b="1" dirty="0" err="1">
                <a:solidFill>
                  <a:srgbClr val="00B0F0"/>
                </a:solidFill>
              </a:rPr>
              <a:t>gml:id</a:t>
            </a:r>
            <a:r>
              <a:rPr lang="en-US" sz="1100" b="1" dirty="0" smtClean="0">
                <a:solidFill>
                  <a:srgbClr val="00B0F0"/>
                </a:solidFill>
              </a:rPr>
              <a:t>=“</a:t>
            </a:r>
            <a:r>
              <a:rPr lang="en-US" sz="1200" b="1" dirty="0" smtClean="0">
                <a:solidFill>
                  <a:schemeClr val="tx1"/>
                </a:solidFill>
              </a:rPr>
              <a:t>Time-Step-2</a:t>
            </a:r>
            <a:r>
              <a:rPr lang="en-US" sz="1100" b="1" dirty="0">
                <a:solidFill>
                  <a:srgbClr val="00B0F0"/>
                </a:solidFill>
              </a:rPr>
              <a:t>"&gt;</a:t>
            </a:r>
            <a:br>
              <a:rPr lang="en-US" sz="1100" b="1" dirty="0">
                <a:solidFill>
                  <a:srgbClr val="00B0F0"/>
                </a:solidFill>
              </a:rPr>
            </a:br>
            <a:r>
              <a:rPr lang="en-US" sz="1000" b="1" dirty="0">
                <a:solidFill>
                  <a:srgbClr val="00B0F0"/>
                </a:solidFill>
              </a:rPr>
              <a:t>                      </a:t>
            </a:r>
            <a:r>
              <a:rPr lang="en-US" sz="1000" b="1" dirty="0" smtClean="0">
                <a:solidFill>
                  <a:srgbClr val="00B0F0"/>
                </a:solidFill>
              </a:rPr>
              <a:t> </a:t>
            </a:r>
            <a:r>
              <a:rPr lang="en-US" sz="1000" b="1" dirty="0">
                <a:solidFill>
                  <a:srgbClr val="00B0F0"/>
                </a:solidFill>
              </a:rPr>
              <a:t> &lt;</a:t>
            </a:r>
            <a:r>
              <a:rPr lang="en-US" sz="1000" b="1" dirty="0" err="1">
                <a:solidFill>
                  <a:srgbClr val="00B0F0"/>
                </a:solidFill>
              </a:rPr>
              <a:t>gml:beginPosition</a:t>
            </a:r>
            <a:r>
              <a:rPr lang="en-US" sz="1000" b="1" dirty="0">
                <a:solidFill>
                  <a:srgbClr val="00B0F0"/>
                </a:solidFill>
              </a:rPr>
              <a:t>&gt;2017-07-06T12:00:00Z&lt;/</a:t>
            </a:r>
            <a:r>
              <a:rPr lang="en-US" sz="1000" b="1" dirty="0" err="1">
                <a:solidFill>
                  <a:srgbClr val="00B0F0"/>
                </a:solidFill>
              </a:rPr>
              <a:t>gml:beginPosition</a:t>
            </a:r>
            <a:r>
              <a:rPr lang="en-US" sz="1000" b="1" dirty="0">
                <a:solidFill>
                  <a:srgbClr val="00B0F0"/>
                </a:solidFill>
              </a:rPr>
              <a:t>&gt;</a:t>
            </a:r>
            <a:br>
              <a:rPr lang="en-US" sz="1000" b="1" dirty="0">
                <a:solidFill>
                  <a:srgbClr val="00B0F0"/>
                </a:solidFill>
              </a:rPr>
            </a:br>
            <a:r>
              <a:rPr lang="en-US" sz="1000" b="1" dirty="0">
                <a:solidFill>
                  <a:srgbClr val="00B0F0"/>
                </a:solidFill>
              </a:rPr>
              <a:t>                      </a:t>
            </a:r>
            <a:r>
              <a:rPr lang="en-US" sz="1000" b="1" dirty="0" smtClean="0">
                <a:solidFill>
                  <a:srgbClr val="00B0F0"/>
                </a:solidFill>
              </a:rPr>
              <a:t> </a:t>
            </a:r>
            <a:r>
              <a:rPr lang="en-US" sz="1000" b="1" dirty="0">
                <a:solidFill>
                  <a:srgbClr val="00B0F0"/>
                </a:solidFill>
              </a:rPr>
              <a:t> &lt;</a:t>
            </a:r>
            <a:r>
              <a:rPr lang="en-US" sz="1000" b="1" dirty="0" err="1" smtClean="0">
                <a:solidFill>
                  <a:srgbClr val="00B0F0"/>
                </a:solidFill>
              </a:rPr>
              <a:t>gml:endPosition</a:t>
            </a:r>
            <a:r>
              <a:rPr lang="en-US" sz="1000" b="1" dirty="0" smtClean="0">
                <a:solidFill>
                  <a:srgbClr val="00B0F0"/>
                </a:solidFill>
              </a:rPr>
              <a:t>&gt;2017-07-08T00:00:00Z</a:t>
            </a:r>
            <a:r>
              <a:rPr lang="en-US" sz="1000" b="1" dirty="0">
                <a:solidFill>
                  <a:srgbClr val="00B0F0"/>
                </a:solidFill>
              </a:rPr>
              <a:t>&lt;/</a:t>
            </a:r>
            <a:r>
              <a:rPr lang="en-US" sz="1000" b="1" dirty="0" err="1">
                <a:solidFill>
                  <a:srgbClr val="00B0F0"/>
                </a:solidFill>
              </a:rPr>
              <a:t>gml:endPosition</a:t>
            </a:r>
            <a:r>
              <a:rPr lang="en-US" sz="1000" b="1" dirty="0">
                <a:solidFill>
                  <a:srgbClr val="00B0F0"/>
                </a:solidFill>
              </a:rPr>
              <a:t>&gt;</a:t>
            </a:r>
            <a:r>
              <a:rPr lang="en-US" sz="1100" b="1" dirty="0">
                <a:solidFill>
                  <a:srgbClr val="00B0F0"/>
                </a:solidFill>
              </a:rPr>
              <a:t/>
            </a:r>
            <a:br>
              <a:rPr lang="en-US" sz="1100" b="1" dirty="0">
                <a:solidFill>
                  <a:srgbClr val="00B0F0"/>
                </a:solidFill>
              </a:rPr>
            </a:br>
            <a:r>
              <a:rPr lang="en-US" sz="1100" b="1" dirty="0">
                <a:solidFill>
                  <a:srgbClr val="00B0F0"/>
                </a:solidFill>
              </a:rPr>
              <a:t>                     </a:t>
            </a:r>
            <a:r>
              <a:rPr lang="en-US" sz="1100" b="1" dirty="0" smtClean="0">
                <a:solidFill>
                  <a:srgbClr val="00B0F0"/>
                </a:solidFill>
              </a:rPr>
              <a:t> &lt;/</a:t>
            </a:r>
            <a:r>
              <a:rPr lang="en-US" sz="1100" b="1" dirty="0" err="1">
                <a:solidFill>
                  <a:srgbClr val="00B0F0"/>
                </a:solidFill>
              </a:rPr>
              <a:t>gml:TimePeriod</a:t>
            </a:r>
            <a:r>
              <a:rPr lang="en-US" sz="1100" b="1" dirty="0">
                <a:solidFill>
                  <a:srgbClr val="00B0F0"/>
                </a:solidFill>
              </a:rPr>
              <a:t>&gt;</a:t>
            </a:r>
            <a:br>
              <a:rPr lang="en-US" sz="1100" b="1" dirty="0">
                <a:solidFill>
                  <a:srgbClr val="00B0F0"/>
                </a:solidFill>
              </a:rPr>
            </a:br>
            <a:r>
              <a:rPr lang="en-US" sz="1100" b="1" dirty="0">
                <a:solidFill>
                  <a:srgbClr val="00B0F0"/>
                </a:solidFill>
              </a:rPr>
              <a:t>                   </a:t>
            </a:r>
            <a:r>
              <a:rPr lang="en-US" sz="1100" b="1" dirty="0" smtClean="0">
                <a:solidFill>
                  <a:srgbClr val="00B0F0"/>
                </a:solidFill>
              </a:rPr>
              <a:t> &lt;/</a:t>
            </a:r>
            <a:r>
              <a:rPr lang="en-US" sz="1100" b="1" dirty="0" err="1">
                <a:solidFill>
                  <a:srgbClr val="00B0F0"/>
                </a:solidFill>
              </a:rPr>
              <a:t>tsml:temporalExtent</a:t>
            </a:r>
            <a:r>
              <a:rPr lang="en-US" sz="1100" b="1" dirty="0">
                <a:solidFill>
                  <a:srgbClr val="00B0F0"/>
                </a:solidFill>
              </a:rPr>
              <a:t>&gt;</a:t>
            </a:r>
            <a:br>
              <a:rPr lang="en-US" sz="1100" b="1" dirty="0">
                <a:solidFill>
                  <a:srgbClr val="00B0F0"/>
                </a:solidFill>
              </a:rPr>
            </a:br>
            <a:r>
              <a:rPr lang="en-US" sz="1100" b="1" dirty="0">
                <a:solidFill>
                  <a:srgbClr val="00B0F0"/>
                </a:solidFill>
              </a:rPr>
              <a:t>                  </a:t>
            </a:r>
            <a:r>
              <a:rPr lang="en-US" sz="1100" b="1" dirty="0" smtClean="0">
                <a:solidFill>
                  <a:srgbClr val="00B0F0"/>
                </a:solidFill>
              </a:rPr>
              <a:t> </a:t>
            </a:r>
            <a:r>
              <a:rPr lang="en-US" sz="1100" b="1" dirty="0">
                <a:solidFill>
                  <a:srgbClr val="00B0F0"/>
                </a:solidFill>
              </a:rPr>
              <a:t> &lt;</a:t>
            </a:r>
            <a:r>
              <a:rPr lang="en-US" sz="1100" b="1" dirty="0" err="1">
                <a:solidFill>
                  <a:srgbClr val="00B0F0"/>
                </a:solidFill>
              </a:rPr>
              <a:t>tsml:spacing</a:t>
            </a:r>
            <a:r>
              <a:rPr lang="en-US" sz="1200" b="1" dirty="0">
                <a:solidFill>
                  <a:srgbClr val="00B0F0"/>
                </a:solidFill>
              </a:rPr>
              <a:t>&gt;</a:t>
            </a:r>
            <a:r>
              <a:rPr lang="en-US" sz="1200" b="1" dirty="0">
                <a:solidFill>
                  <a:schemeClr val="tx1"/>
                </a:solidFill>
              </a:rPr>
              <a:t>PT3H</a:t>
            </a:r>
            <a:r>
              <a:rPr lang="en-US" sz="1100" b="1" dirty="0">
                <a:solidFill>
                  <a:srgbClr val="00B0F0"/>
                </a:solidFill>
              </a:rPr>
              <a:t>&lt;/</a:t>
            </a:r>
            <a:r>
              <a:rPr lang="en-US" sz="1100" b="1" dirty="0" err="1">
                <a:solidFill>
                  <a:srgbClr val="00B0F0"/>
                </a:solidFill>
              </a:rPr>
              <a:t>tsml:spacing</a:t>
            </a:r>
            <a:r>
              <a:rPr lang="en-US" sz="1100" b="1" dirty="0">
                <a:solidFill>
                  <a:srgbClr val="00B0F0"/>
                </a:solidFill>
              </a:rPr>
              <a:t>&gt;</a:t>
            </a:r>
            <a:br>
              <a:rPr lang="en-US" sz="1100" b="1" dirty="0">
                <a:solidFill>
                  <a:srgbClr val="00B0F0"/>
                </a:solidFill>
              </a:rPr>
            </a:br>
            <a:r>
              <a:rPr lang="en-US" sz="1100" b="1" dirty="0">
                <a:solidFill>
                  <a:srgbClr val="00B0F0"/>
                </a:solidFill>
              </a:rPr>
              <a:t>                </a:t>
            </a:r>
            <a:r>
              <a:rPr lang="en-US" sz="1100" b="1" dirty="0" smtClean="0">
                <a:solidFill>
                  <a:srgbClr val="00B0F0"/>
                </a:solidFill>
              </a:rPr>
              <a:t> </a:t>
            </a:r>
            <a:r>
              <a:rPr lang="en-US" sz="1100" b="1" dirty="0">
                <a:solidFill>
                  <a:srgbClr val="00B0F0"/>
                </a:solidFill>
              </a:rPr>
              <a:t> </a:t>
            </a:r>
            <a:r>
              <a:rPr lang="en-US" sz="1050" b="1" dirty="0">
                <a:solidFill>
                  <a:srgbClr val="00B0F0"/>
                </a:solidFill>
              </a:rPr>
              <a:t>&lt;</a:t>
            </a:r>
            <a:r>
              <a:rPr lang="en-US" sz="1100" b="1" dirty="0">
                <a:solidFill>
                  <a:srgbClr val="00B0F0"/>
                </a:solidFill>
              </a:rPr>
              <a:t>/</a:t>
            </a:r>
            <a:r>
              <a:rPr lang="en-US" sz="1100" b="1" dirty="0" err="1">
                <a:solidFill>
                  <a:srgbClr val="00B0F0"/>
                </a:solidFill>
              </a:rPr>
              <a:t>tsml:TimeseriesMetadata</a:t>
            </a:r>
            <a:r>
              <a:rPr lang="en-US" sz="1050" b="1" dirty="0">
                <a:solidFill>
                  <a:srgbClr val="00B0F0"/>
                </a:solidFill>
              </a:rPr>
              <a:t>&gt;</a:t>
            </a:r>
            <a:endParaRPr lang="en-US" sz="1000" b="1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US" sz="1000" dirty="0">
                <a:solidFill>
                  <a:schemeClr val="tx1"/>
                </a:solidFill>
              </a:rPr>
              <a:t>  </a:t>
            </a:r>
            <a:r>
              <a:rPr lang="en-US" sz="1050" dirty="0">
                <a:solidFill>
                  <a:schemeClr val="tx1"/>
                </a:solidFill>
              </a:rPr>
              <a:t>             </a:t>
            </a:r>
            <a:r>
              <a:rPr lang="en-US" sz="200" dirty="0" smtClean="0">
                <a:solidFill>
                  <a:schemeClr val="tx1"/>
                </a:solidFill>
              </a:rPr>
              <a:t>    </a:t>
            </a:r>
            <a:r>
              <a:rPr lang="en-US" sz="1200" b="1" dirty="0" smtClean="0">
                <a:solidFill>
                  <a:schemeClr val="tx1"/>
                </a:solidFill>
              </a:rPr>
              <a:t>&lt;/</a:t>
            </a:r>
            <a:r>
              <a:rPr lang="en-US" sz="1200" b="1" dirty="0" err="1" smtClean="0">
                <a:solidFill>
                  <a:schemeClr val="tx1"/>
                </a:solidFill>
              </a:rPr>
              <a:t>tsml:timeseriesMetadata</a:t>
            </a:r>
            <a:r>
              <a:rPr lang="en-US" sz="1200" b="1" dirty="0" smtClean="0">
                <a:solidFill>
                  <a:schemeClr val="tx1"/>
                </a:solidFill>
              </a:rPr>
              <a:t>&gt;</a:t>
            </a:r>
          </a:p>
          <a:p>
            <a:pPr marL="0" indent="0">
              <a:buNone/>
            </a:pPr>
            <a:endParaRPr lang="en-US" sz="5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800" b="1" dirty="0" smtClean="0">
                <a:solidFill>
                  <a:schemeClr val="tx1"/>
                </a:solidFill>
              </a:rPr>
              <a:t>                    </a:t>
            </a:r>
            <a:r>
              <a:rPr lang="en-US" sz="1200" b="1" dirty="0" smtClean="0">
                <a:solidFill>
                  <a:schemeClr val="tx1"/>
                </a:solidFill>
              </a:rPr>
              <a:t>&lt;</a:t>
            </a:r>
            <a:r>
              <a:rPr lang="en-US" sz="1200" b="1" dirty="0" err="1">
                <a:solidFill>
                  <a:schemeClr val="tx1"/>
                </a:solidFill>
              </a:rPr>
              <a:t>tsml:timeseriesMetadata</a:t>
            </a:r>
            <a:r>
              <a:rPr lang="en-US" sz="1200" b="1" dirty="0">
                <a:solidFill>
                  <a:schemeClr val="tx1"/>
                </a:solidFill>
              </a:rPr>
              <a:t>&gt;</a:t>
            </a:r>
            <a:r>
              <a:rPr lang="en-US" sz="600" dirty="0"/>
              <a:t/>
            </a:r>
            <a:br>
              <a:rPr lang="en-US" sz="600" dirty="0"/>
            </a:br>
            <a:r>
              <a:rPr lang="en-US" sz="1100" b="1" dirty="0">
                <a:solidFill>
                  <a:srgbClr val="FF0000"/>
                </a:solidFill>
              </a:rPr>
              <a:t>                </a:t>
            </a:r>
            <a:r>
              <a:rPr lang="en-US" sz="1050" b="1" dirty="0">
                <a:solidFill>
                  <a:srgbClr val="FF0000"/>
                </a:solidFill>
              </a:rPr>
              <a:t> </a:t>
            </a:r>
            <a:r>
              <a:rPr lang="en-US" sz="1050" b="1" dirty="0" smtClean="0">
                <a:solidFill>
                  <a:srgbClr val="FF0000"/>
                </a:solidFill>
              </a:rPr>
              <a:t> &lt;</a:t>
            </a:r>
            <a:r>
              <a:rPr lang="en-US" sz="1100" b="1" dirty="0" err="1">
                <a:solidFill>
                  <a:srgbClr val="FF0000"/>
                </a:solidFill>
              </a:rPr>
              <a:t>tsml:TimeseriesMetadata</a:t>
            </a:r>
            <a:r>
              <a:rPr lang="en-US" sz="1050" b="1" dirty="0" smtClean="0">
                <a:solidFill>
                  <a:srgbClr val="FF0000"/>
                </a:solidFill>
              </a:rPr>
              <a:t>&gt;</a:t>
            </a:r>
            <a:r>
              <a:rPr lang="en-US" sz="1100" b="1" dirty="0">
                <a:solidFill>
                  <a:srgbClr val="FF0000"/>
                </a:solidFill>
              </a:rPr>
              <a:t/>
            </a:r>
            <a:br>
              <a:rPr lang="en-US" sz="1100" b="1" dirty="0">
                <a:solidFill>
                  <a:srgbClr val="FF0000"/>
                </a:solidFill>
              </a:rPr>
            </a:br>
            <a:r>
              <a:rPr lang="en-US" sz="1100" b="1" dirty="0">
                <a:solidFill>
                  <a:srgbClr val="FF0000"/>
                </a:solidFill>
              </a:rPr>
              <a:t>                  </a:t>
            </a:r>
            <a:r>
              <a:rPr lang="en-US" sz="1100" b="1" dirty="0" smtClean="0">
                <a:solidFill>
                  <a:srgbClr val="FF0000"/>
                </a:solidFill>
              </a:rPr>
              <a:t> </a:t>
            </a:r>
            <a:r>
              <a:rPr lang="en-US" sz="1100" b="1" dirty="0">
                <a:solidFill>
                  <a:srgbClr val="FF0000"/>
                </a:solidFill>
              </a:rPr>
              <a:t> &lt;</a:t>
            </a:r>
            <a:r>
              <a:rPr lang="en-US" sz="1100" b="1" dirty="0" err="1">
                <a:solidFill>
                  <a:srgbClr val="FF0000"/>
                </a:solidFill>
              </a:rPr>
              <a:t>tsml:temporalExtent</a:t>
            </a:r>
            <a:r>
              <a:rPr lang="en-US" sz="1100" b="1" dirty="0">
                <a:solidFill>
                  <a:srgbClr val="FF0000"/>
                </a:solidFill>
              </a:rPr>
              <a:t>&gt;</a:t>
            </a:r>
            <a:br>
              <a:rPr lang="en-US" sz="1100" b="1" dirty="0">
                <a:solidFill>
                  <a:srgbClr val="FF0000"/>
                </a:solidFill>
              </a:rPr>
            </a:br>
            <a:r>
              <a:rPr lang="en-US" sz="1100" b="1" dirty="0">
                <a:solidFill>
                  <a:srgbClr val="FF0000"/>
                </a:solidFill>
              </a:rPr>
              <a:t>                    </a:t>
            </a:r>
            <a:r>
              <a:rPr lang="en-US" sz="1100" b="1" dirty="0" smtClean="0">
                <a:solidFill>
                  <a:srgbClr val="FF0000"/>
                </a:solidFill>
              </a:rPr>
              <a:t> </a:t>
            </a:r>
            <a:r>
              <a:rPr lang="en-US" sz="1100" b="1" dirty="0">
                <a:solidFill>
                  <a:srgbClr val="FF0000"/>
                </a:solidFill>
              </a:rPr>
              <a:t> &lt;</a:t>
            </a:r>
            <a:r>
              <a:rPr lang="en-US" sz="1100" b="1" dirty="0" err="1">
                <a:solidFill>
                  <a:srgbClr val="FF0000"/>
                </a:solidFill>
              </a:rPr>
              <a:t>gml:TimePeriod</a:t>
            </a:r>
            <a:r>
              <a:rPr lang="en-US" sz="1100" b="1" dirty="0">
                <a:solidFill>
                  <a:srgbClr val="FF0000"/>
                </a:solidFill>
              </a:rPr>
              <a:t> </a:t>
            </a:r>
            <a:r>
              <a:rPr lang="en-US" sz="1100" b="1" dirty="0" err="1">
                <a:solidFill>
                  <a:srgbClr val="FF0000"/>
                </a:solidFill>
              </a:rPr>
              <a:t>gml:id</a:t>
            </a:r>
            <a:r>
              <a:rPr lang="en-US" sz="1100" b="1" dirty="0" smtClean="0">
                <a:solidFill>
                  <a:srgbClr val="FF0000"/>
                </a:solidFill>
              </a:rPr>
              <a:t>="</a:t>
            </a:r>
            <a:r>
              <a:rPr lang="en-US" sz="1200" b="1" dirty="0" smtClean="0">
                <a:solidFill>
                  <a:schemeClr val="tx1"/>
                </a:solidFill>
              </a:rPr>
              <a:t>Time-Step-3</a:t>
            </a:r>
            <a:r>
              <a:rPr lang="en-US" sz="1100" b="1" dirty="0">
                <a:solidFill>
                  <a:srgbClr val="FF0000"/>
                </a:solidFill>
              </a:rPr>
              <a:t>"&gt;</a:t>
            </a:r>
            <a:br>
              <a:rPr lang="en-US" sz="1100" b="1" dirty="0">
                <a:solidFill>
                  <a:srgbClr val="FF0000"/>
                </a:solidFill>
              </a:rPr>
            </a:br>
            <a:r>
              <a:rPr lang="en-US" sz="1000" b="1" dirty="0">
                <a:solidFill>
                  <a:srgbClr val="FF0000"/>
                </a:solidFill>
              </a:rPr>
              <a:t>                     </a:t>
            </a:r>
            <a:r>
              <a:rPr lang="en-US" sz="1000" b="1" dirty="0" smtClean="0">
                <a:solidFill>
                  <a:srgbClr val="FF0000"/>
                </a:solidFill>
              </a:rPr>
              <a:t> </a:t>
            </a:r>
            <a:r>
              <a:rPr lang="en-US" sz="1000" b="1" dirty="0">
                <a:solidFill>
                  <a:srgbClr val="FF0000"/>
                </a:solidFill>
              </a:rPr>
              <a:t>  &lt;</a:t>
            </a:r>
            <a:r>
              <a:rPr lang="en-US" sz="1000" b="1" dirty="0" err="1" smtClean="0">
                <a:solidFill>
                  <a:srgbClr val="FF0000"/>
                </a:solidFill>
              </a:rPr>
              <a:t>gml:beginPosition</a:t>
            </a:r>
            <a:r>
              <a:rPr lang="en-US" sz="1000" b="1" dirty="0" smtClean="0">
                <a:solidFill>
                  <a:srgbClr val="FF0000"/>
                </a:solidFill>
              </a:rPr>
              <a:t>&gt;2017-07-08T00:00:00Z</a:t>
            </a:r>
            <a:r>
              <a:rPr lang="en-US" sz="1000" b="1" dirty="0">
                <a:solidFill>
                  <a:srgbClr val="FF0000"/>
                </a:solidFill>
              </a:rPr>
              <a:t>&lt;/</a:t>
            </a:r>
            <a:r>
              <a:rPr lang="en-US" sz="1000" b="1" dirty="0" err="1">
                <a:solidFill>
                  <a:srgbClr val="FF0000"/>
                </a:solidFill>
              </a:rPr>
              <a:t>gml:beginPosition</a:t>
            </a:r>
            <a:r>
              <a:rPr lang="en-US" sz="1000" b="1" dirty="0">
                <a:solidFill>
                  <a:srgbClr val="FF0000"/>
                </a:solidFill>
              </a:rPr>
              <a:t>&gt;</a:t>
            </a:r>
            <a:br>
              <a:rPr lang="en-US" sz="1000" b="1" dirty="0">
                <a:solidFill>
                  <a:srgbClr val="FF0000"/>
                </a:solidFill>
              </a:rPr>
            </a:br>
            <a:r>
              <a:rPr lang="en-US" sz="1000" b="1" dirty="0">
                <a:solidFill>
                  <a:srgbClr val="FF0000"/>
                </a:solidFill>
              </a:rPr>
              <a:t>                     </a:t>
            </a:r>
            <a:r>
              <a:rPr lang="en-US" sz="1000" b="1" dirty="0" smtClean="0">
                <a:solidFill>
                  <a:srgbClr val="FF0000"/>
                </a:solidFill>
              </a:rPr>
              <a:t> </a:t>
            </a:r>
            <a:r>
              <a:rPr lang="en-US" sz="1000" b="1" dirty="0">
                <a:solidFill>
                  <a:srgbClr val="FF0000"/>
                </a:solidFill>
              </a:rPr>
              <a:t>  &lt;</a:t>
            </a:r>
            <a:r>
              <a:rPr lang="en-US" sz="1000" b="1" dirty="0" err="1">
                <a:solidFill>
                  <a:srgbClr val="FF0000"/>
                </a:solidFill>
              </a:rPr>
              <a:t>gml:endPosition</a:t>
            </a:r>
            <a:r>
              <a:rPr lang="en-US" sz="1000" b="1" dirty="0">
                <a:solidFill>
                  <a:srgbClr val="FF0000"/>
                </a:solidFill>
              </a:rPr>
              <a:t>&gt;2017-07-12T00:00:00Z&lt;/</a:t>
            </a:r>
            <a:r>
              <a:rPr lang="en-US" sz="1000" b="1" dirty="0" err="1">
                <a:solidFill>
                  <a:srgbClr val="FF0000"/>
                </a:solidFill>
              </a:rPr>
              <a:t>gml:endPosition</a:t>
            </a:r>
            <a:r>
              <a:rPr lang="en-US" sz="1000" b="1" dirty="0">
                <a:solidFill>
                  <a:srgbClr val="FF0000"/>
                </a:solidFill>
              </a:rPr>
              <a:t>&gt;</a:t>
            </a:r>
            <a:r>
              <a:rPr lang="en-US" sz="1100" b="1" dirty="0">
                <a:solidFill>
                  <a:srgbClr val="FF0000"/>
                </a:solidFill>
              </a:rPr>
              <a:t/>
            </a:r>
            <a:br>
              <a:rPr lang="en-US" sz="1100" b="1" dirty="0">
                <a:solidFill>
                  <a:srgbClr val="FF0000"/>
                </a:solidFill>
              </a:rPr>
            </a:br>
            <a:r>
              <a:rPr lang="en-US" sz="1100" b="1" dirty="0">
                <a:solidFill>
                  <a:srgbClr val="FF0000"/>
                </a:solidFill>
              </a:rPr>
              <a:t>                     </a:t>
            </a:r>
            <a:r>
              <a:rPr lang="en-US" sz="1100" b="1" dirty="0" smtClean="0">
                <a:solidFill>
                  <a:srgbClr val="FF0000"/>
                </a:solidFill>
              </a:rPr>
              <a:t> &lt;/</a:t>
            </a:r>
            <a:r>
              <a:rPr lang="en-US" sz="1100" b="1" dirty="0" err="1">
                <a:solidFill>
                  <a:srgbClr val="FF0000"/>
                </a:solidFill>
              </a:rPr>
              <a:t>gml:TimePeriod</a:t>
            </a:r>
            <a:r>
              <a:rPr lang="en-US" sz="1100" b="1" dirty="0">
                <a:solidFill>
                  <a:srgbClr val="FF0000"/>
                </a:solidFill>
              </a:rPr>
              <a:t>&gt;</a:t>
            </a:r>
            <a:br>
              <a:rPr lang="en-US" sz="1100" b="1" dirty="0">
                <a:solidFill>
                  <a:srgbClr val="FF0000"/>
                </a:solidFill>
              </a:rPr>
            </a:br>
            <a:r>
              <a:rPr lang="en-US" sz="1100" b="1" dirty="0">
                <a:solidFill>
                  <a:srgbClr val="FF0000"/>
                </a:solidFill>
              </a:rPr>
              <a:t>                   </a:t>
            </a:r>
            <a:r>
              <a:rPr lang="en-US" sz="1100" b="1" dirty="0" smtClean="0">
                <a:solidFill>
                  <a:srgbClr val="FF0000"/>
                </a:solidFill>
              </a:rPr>
              <a:t> &lt;/</a:t>
            </a:r>
            <a:r>
              <a:rPr lang="en-US" sz="1100" b="1" dirty="0" err="1">
                <a:solidFill>
                  <a:srgbClr val="FF0000"/>
                </a:solidFill>
              </a:rPr>
              <a:t>tsml:temporalExtent</a:t>
            </a:r>
            <a:r>
              <a:rPr lang="en-US" sz="1100" b="1" dirty="0">
                <a:solidFill>
                  <a:srgbClr val="FF0000"/>
                </a:solidFill>
              </a:rPr>
              <a:t>&gt;</a:t>
            </a:r>
            <a:br>
              <a:rPr lang="en-US" sz="1100" b="1" dirty="0">
                <a:solidFill>
                  <a:srgbClr val="FF0000"/>
                </a:solidFill>
              </a:rPr>
            </a:br>
            <a:r>
              <a:rPr lang="en-US" sz="1100" b="1" dirty="0">
                <a:solidFill>
                  <a:srgbClr val="FF0000"/>
                </a:solidFill>
              </a:rPr>
              <a:t>                  </a:t>
            </a:r>
            <a:r>
              <a:rPr lang="en-US" sz="1100" b="1" dirty="0" smtClean="0">
                <a:solidFill>
                  <a:srgbClr val="FF0000"/>
                </a:solidFill>
              </a:rPr>
              <a:t> </a:t>
            </a:r>
            <a:r>
              <a:rPr lang="en-US" sz="1100" b="1" dirty="0">
                <a:solidFill>
                  <a:srgbClr val="FF0000"/>
                </a:solidFill>
              </a:rPr>
              <a:t> &lt;</a:t>
            </a:r>
            <a:r>
              <a:rPr lang="en-US" sz="1100" b="1" dirty="0" err="1">
                <a:solidFill>
                  <a:srgbClr val="FF0000"/>
                </a:solidFill>
              </a:rPr>
              <a:t>tsml:spacing</a:t>
            </a:r>
            <a:r>
              <a:rPr lang="en-US" sz="1100" b="1" dirty="0">
                <a:solidFill>
                  <a:srgbClr val="FF0000"/>
                </a:solidFill>
              </a:rPr>
              <a:t>&gt;</a:t>
            </a:r>
            <a:r>
              <a:rPr lang="en-US" sz="1200" b="1" dirty="0">
                <a:solidFill>
                  <a:schemeClr val="tx1"/>
                </a:solidFill>
              </a:rPr>
              <a:t>PT6H</a:t>
            </a:r>
            <a:r>
              <a:rPr lang="en-US" sz="1100" b="1" dirty="0">
                <a:solidFill>
                  <a:srgbClr val="FF0000"/>
                </a:solidFill>
              </a:rPr>
              <a:t>&lt;/</a:t>
            </a:r>
            <a:r>
              <a:rPr lang="en-US" sz="1100" b="1" dirty="0" err="1">
                <a:solidFill>
                  <a:srgbClr val="FF0000"/>
                </a:solidFill>
              </a:rPr>
              <a:t>tsml:spacing</a:t>
            </a:r>
            <a:r>
              <a:rPr lang="en-US" sz="1100" b="1" dirty="0">
                <a:solidFill>
                  <a:srgbClr val="FF0000"/>
                </a:solidFill>
              </a:rPr>
              <a:t>&gt;</a:t>
            </a:r>
            <a:br>
              <a:rPr lang="en-US" sz="1100" b="1" dirty="0">
                <a:solidFill>
                  <a:srgbClr val="FF0000"/>
                </a:solidFill>
              </a:rPr>
            </a:br>
            <a:r>
              <a:rPr lang="en-US" sz="1100" b="1" dirty="0">
                <a:solidFill>
                  <a:srgbClr val="FF0000"/>
                </a:solidFill>
              </a:rPr>
              <a:t>                 </a:t>
            </a:r>
            <a:r>
              <a:rPr lang="en-US" sz="1100" b="1" dirty="0" smtClean="0">
                <a:solidFill>
                  <a:srgbClr val="FF0000"/>
                </a:solidFill>
              </a:rPr>
              <a:t> </a:t>
            </a:r>
            <a:r>
              <a:rPr lang="en-US" sz="1050" b="1" dirty="0" smtClean="0">
                <a:solidFill>
                  <a:srgbClr val="FF0000"/>
                </a:solidFill>
              </a:rPr>
              <a:t>&lt;</a:t>
            </a:r>
            <a:r>
              <a:rPr lang="en-US" sz="1100" b="1" dirty="0" smtClean="0">
                <a:solidFill>
                  <a:srgbClr val="FF0000"/>
                </a:solidFill>
              </a:rPr>
              <a:t>/</a:t>
            </a:r>
            <a:r>
              <a:rPr lang="en-US" sz="1100" b="1" dirty="0" err="1">
                <a:solidFill>
                  <a:srgbClr val="FF0000"/>
                </a:solidFill>
              </a:rPr>
              <a:t>tsml:TimeseriesMetadata</a:t>
            </a:r>
            <a:r>
              <a:rPr lang="en-US" sz="1050" b="1" dirty="0" smtClean="0">
                <a:solidFill>
                  <a:srgbClr val="FF0000"/>
                </a:solidFill>
              </a:rPr>
              <a:t>&gt;</a:t>
            </a:r>
          </a:p>
          <a:p>
            <a:pPr marL="0" indent="0">
              <a:buNone/>
            </a:pPr>
            <a:r>
              <a:rPr lang="en-US" sz="1000" dirty="0">
                <a:solidFill>
                  <a:schemeClr val="tx1"/>
                </a:solidFill>
              </a:rPr>
              <a:t>               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100" b="1" dirty="0" smtClean="0">
                <a:solidFill>
                  <a:schemeClr val="tx1"/>
                </a:solidFill>
              </a:rPr>
              <a:t>&lt;/</a:t>
            </a:r>
            <a:r>
              <a:rPr lang="en-US" sz="1100" b="1" dirty="0" err="1">
                <a:solidFill>
                  <a:schemeClr val="tx1"/>
                </a:solidFill>
              </a:rPr>
              <a:t>tsml:timeseriesMetadata</a:t>
            </a:r>
            <a:r>
              <a:rPr lang="en-US" sz="1100" b="1" dirty="0">
                <a:solidFill>
                  <a:schemeClr val="tx1"/>
                </a:solidFill>
              </a:rPr>
              <a:t>&gt;</a:t>
            </a:r>
          </a:p>
          <a:p>
            <a:pPr marL="0" indent="0">
              <a:buNone/>
            </a:pP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733800" y="6629400"/>
            <a:ext cx="3200400" cy="228600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Copyright © 2017 Open Geospatial Consortium</a:t>
            </a:r>
            <a:endParaRPr lang="en-US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342427" y="1178653"/>
            <a:ext cx="2585207" cy="1143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noAutofit/>
          </a:bodyPr>
          <a:lstStyle/>
          <a:p>
            <a:r>
              <a:rPr lang="en-US" sz="2000" dirty="0" smtClean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Describes 1 hourly </a:t>
            </a:r>
          </a:p>
          <a:p>
            <a:r>
              <a:rPr lang="en-US" sz="2000" dirty="0" smtClean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spacing, for the </a:t>
            </a:r>
          </a:p>
          <a:p>
            <a:r>
              <a:rPr lang="en-US" sz="2000" dirty="0" smtClean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r>
              <a:rPr lang="en-US" sz="2000" baseline="30000" dirty="0" smtClean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</a:t>
            </a:r>
            <a:r>
              <a:rPr lang="en-US" sz="2000" dirty="0" smtClean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36 hours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42427" y="3200400"/>
            <a:ext cx="2514600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noAutofit/>
          </a:bodyPr>
          <a:lstStyle/>
          <a:p>
            <a:r>
              <a:rPr lang="en-US" sz="2000" dirty="0" smtClean="0">
                <a:ln w="18000">
                  <a:noFill/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Describes 3 hourly </a:t>
            </a:r>
          </a:p>
          <a:p>
            <a:r>
              <a:rPr lang="en-US" sz="2000" dirty="0" smtClean="0">
                <a:ln w="18000">
                  <a:noFill/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spacing, for hours </a:t>
            </a:r>
          </a:p>
          <a:p>
            <a:r>
              <a:rPr lang="en-US" sz="2000" dirty="0" smtClean="0">
                <a:ln w="18000">
                  <a:noFill/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36 to 72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42427" y="5238925"/>
            <a:ext cx="2585207" cy="990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noAutofit/>
          </a:bodyPr>
          <a:lstStyle/>
          <a:p>
            <a:r>
              <a:rPr lang="en-US" sz="2000" dirty="0" smtClean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Describes 6 hourly </a:t>
            </a:r>
          </a:p>
          <a:p>
            <a:r>
              <a:rPr lang="en-US" sz="2000" dirty="0" smtClean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spacing, for hours </a:t>
            </a:r>
          </a:p>
          <a:p>
            <a:r>
              <a:rPr lang="en-US" sz="2000" dirty="0" smtClean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72 to 7 days </a:t>
            </a:r>
          </a:p>
        </p:txBody>
      </p:sp>
    </p:spTree>
    <p:extLst>
      <p:ext uri="{BB962C8B-B14F-4D97-AF65-F5344CB8AC3E}">
        <p14:creationId xmlns:p14="http://schemas.microsoft.com/office/powerpoint/2010/main" val="1675201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76200"/>
            <a:ext cx="9372601" cy="685800"/>
          </a:xfrm>
        </p:spPr>
        <p:txBody>
          <a:bodyPr/>
          <a:lstStyle/>
          <a:p>
            <a:r>
              <a:rPr lang="en-US" sz="2800" dirty="0" smtClean="0"/>
              <a:t>Proposed Amendment to </a:t>
            </a:r>
            <a:r>
              <a:rPr lang="en-US" sz="2800" b="1" i="1" u="sng" dirty="0" smtClean="0"/>
              <a:t>timeseriesDR.xsd</a:t>
            </a:r>
            <a:r>
              <a:rPr lang="en-US" sz="2800" dirty="0" smtClean="0"/>
              <a:t> Schema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914400"/>
            <a:ext cx="8458200" cy="5486400"/>
          </a:xfrm>
        </p:spPr>
        <p:txBody>
          <a:bodyPr/>
          <a:lstStyle/>
          <a:p>
            <a:pPr marL="0" indent="0">
              <a:buNone/>
            </a:pPr>
            <a:r>
              <a:rPr lang="en-US" sz="1050" b="1" dirty="0" smtClean="0"/>
              <a:t>   &lt;</a:t>
            </a:r>
            <a:r>
              <a:rPr lang="en-US" sz="1050" b="1" dirty="0" err="1" smtClean="0"/>
              <a:t>xs:element</a:t>
            </a:r>
            <a:r>
              <a:rPr lang="en-US" sz="1050" b="1" dirty="0" smtClean="0"/>
              <a:t> </a:t>
            </a:r>
            <a:r>
              <a:rPr lang="en-US" sz="1050" b="1" dirty="0"/>
              <a:t>name="</a:t>
            </a:r>
            <a:r>
              <a:rPr lang="en-US" sz="1600" b="1" dirty="0" err="1">
                <a:solidFill>
                  <a:srgbClr val="FF0000"/>
                </a:solidFill>
              </a:rPr>
              <a:t>timeseriesMetadata</a:t>
            </a:r>
            <a:r>
              <a:rPr lang="en-US" sz="1600" b="1" dirty="0">
                <a:solidFill>
                  <a:srgbClr val="FF0000"/>
                </a:solidFill>
              </a:rPr>
              <a:t>"</a:t>
            </a:r>
            <a:r>
              <a:rPr lang="en-US" sz="1050" b="1" dirty="0"/>
              <a:t> minOccurs="0" </a:t>
            </a:r>
            <a:r>
              <a:rPr lang="en-US" sz="1600" b="1" dirty="0" err="1">
                <a:solidFill>
                  <a:srgbClr val="FF0000"/>
                </a:solidFill>
              </a:rPr>
              <a:t>maxOccurs</a:t>
            </a:r>
            <a:r>
              <a:rPr lang="en-US" sz="1600" b="1" dirty="0">
                <a:solidFill>
                  <a:srgbClr val="FF0000"/>
                </a:solidFill>
              </a:rPr>
              <a:t>="1"&gt;</a:t>
            </a:r>
            <a:endParaRPr lang="en-US" sz="1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050" b="1" dirty="0"/>
              <a:t>  </a:t>
            </a:r>
            <a:r>
              <a:rPr lang="en-US" sz="1050" b="1" dirty="0" smtClean="0"/>
              <a:t>     &lt;</a:t>
            </a:r>
            <a:r>
              <a:rPr lang="en-US" sz="1050" b="1" dirty="0" err="1"/>
              <a:t>xs:annotation</a:t>
            </a:r>
            <a:r>
              <a:rPr lang="en-US" sz="1050" b="1" dirty="0"/>
              <a:t>&gt;</a:t>
            </a:r>
            <a:endParaRPr lang="en-US" sz="1050" dirty="0"/>
          </a:p>
          <a:p>
            <a:pPr marL="0" indent="0">
              <a:buNone/>
            </a:pPr>
            <a:r>
              <a:rPr lang="en-US" sz="1050" b="1" dirty="0" smtClean="0"/>
              <a:t>           &lt;</a:t>
            </a:r>
            <a:r>
              <a:rPr lang="en-US" sz="1050" b="1" dirty="0" err="1"/>
              <a:t>xs:documentation</a:t>
            </a:r>
            <a:r>
              <a:rPr lang="en-US" sz="1050" b="1" dirty="0"/>
              <a:t>&gt;Metadata applicable to the whole </a:t>
            </a:r>
            <a:r>
              <a:rPr lang="en-US" sz="1050" b="1" dirty="0" err="1"/>
              <a:t>timeseries</a:t>
            </a:r>
            <a:r>
              <a:rPr lang="en-US" sz="1050" b="1" dirty="0"/>
              <a:t>.&lt;/</a:t>
            </a:r>
            <a:r>
              <a:rPr lang="en-US" sz="1050" b="1" dirty="0" err="1"/>
              <a:t>xs:documentation</a:t>
            </a:r>
            <a:r>
              <a:rPr lang="en-US" sz="1050" b="1" dirty="0"/>
              <a:t>&gt;</a:t>
            </a:r>
            <a:endParaRPr lang="en-US" sz="1050" dirty="0"/>
          </a:p>
          <a:p>
            <a:pPr marL="0" indent="0">
              <a:buNone/>
            </a:pPr>
            <a:r>
              <a:rPr lang="en-US" sz="1050" b="1" dirty="0"/>
              <a:t>  </a:t>
            </a:r>
            <a:r>
              <a:rPr lang="en-US" sz="1050" b="1" dirty="0" smtClean="0"/>
              <a:t>      &lt;</a:t>
            </a:r>
            <a:r>
              <a:rPr lang="en-US" sz="1050" b="1" dirty="0" err="1"/>
              <a:t>xs:annotation</a:t>
            </a:r>
            <a:r>
              <a:rPr lang="en-US" sz="1050" b="1" dirty="0"/>
              <a:t>&gt;</a:t>
            </a:r>
            <a:endParaRPr lang="en-US" sz="1050" dirty="0"/>
          </a:p>
          <a:p>
            <a:pPr marL="0" indent="0">
              <a:buNone/>
            </a:pPr>
            <a:r>
              <a:rPr lang="en-US" sz="800" b="1" dirty="0"/>
              <a:t>  </a:t>
            </a:r>
            <a:r>
              <a:rPr lang="en-US" sz="800" b="1" dirty="0" smtClean="0"/>
              <a:t>        &lt;</a:t>
            </a:r>
            <a:r>
              <a:rPr lang="en-US" sz="800" b="1" dirty="0" err="1"/>
              <a:t>xs:complexType</a:t>
            </a:r>
            <a:r>
              <a:rPr lang="en-US" sz="800" b="1" dirty="0"/>
              <a:t>&gt;</a:t>
            </a:r>
            <a:endParaRPr lang="en-US" sz="800" dirty="0"/>
          </a:p>
          <a:p>
            <a:pPr marL="0" indent="0">
              <a:buNone/>
            </a:pPr>
            <a:r>
              <a:rPr lang="en-US" sz="800" b="1" dirty="0"/>
              <a:t>     </a:t>
            </a:r>
            <a:r>
              <a:rPr lang="en-US" sz="800" b="1" dirty="0" smtClean="0"/>
              <a:t>       &lt;</a:t>
            </a:r>
            <a:r>
              <a:rPr lang="en-US" sz="800" b="1" dirty="0" err="1"/>
              <a:t>xs:complexContent</a:t>
            </a:r>
            <a:r>
              <a:rPr lang="en-US" sz="800" b="1" dirty="0"/>
              <a:t>&gt;</a:t>
            </a:r>
            <a:endParaRPr lang="en-US" sz="800" dirty="0"/>
          </a:p>
          <a:p>
            <a:pPr marL="0" indent="0">
              <a:buNone/>
            </a:pPr>
            <a:r>
              <a:rPr lang="en-US" sz="800" b="1" dirty="0"/>
              <a:t>  </a:t>
            </a:r>
            <a:r>
              <a:rPr lang="en-US" sz="800" b="1" dirty="0" smtClean="0"/>
              <a:t>              &lt;</a:t>
            </a:r>
            <a:r>
              <a:rPr lang="en-US" sz="800" b="1" dirty="0" err="1"/>
              <a:t>xs:extension</a:t>
            </a:r>
            <a:r>
              <a:rPr lang="en-US" sz="800" b="1" dirty="0"/>
              <a:t> base="</a:t>
            </a:r>
            <a:r>
              <a:rPr lang="en-US" sz="800" b="1" dirty="0" err="1"/>
              <a:t>gml:AbstractMemberType</a:t>
            </a:r>
            <a:r>
              <a:rPr lang="en-US" sz="800" b="1" dirty="0"/>
              <a:t>"&gt;</a:t>
            </a:r>
            <a:endParaRPr lang="en-US" sz="800" dirty="0"/>
          </a:p>
          <a:p>
            <a:pPr marL="0" indent="0">
              <a:buNone/>
            </a:pPr>
            <a:r>
              <a:rPr lang="en-US" sz="800" b="1" dirty="0" smtClean="0"/>
              <a:t>                    &lt;</a:t>
            </a:r>
            <a:r>
              <a:rPr lang="en-US" sz="800" b="1" dirty="0" err="1"/>
              <a:t>xs:sequence</a:t>
            </a:r>
            <a:r>
              <a:rPr lang="en-US" sz="800" b="1" dirty="0"/>
              <a:t>&gt;</a:t>
            </a:r>
            <a:endParaRPr lang="en-US" sz="800" dirty="0"/>
          </a:p>
          <a:p>
            <a:pPr marL="0" indent="0">
              <a:buNone/>
            </a:pPr>
            <a:r>
              <a:rPr lang="en-US" sz="800" b="1" dirty="0"/>
              <a:t>  </a:t>
            </a:r>
            <a:r>
              <a:rPr lang="en-US" sz="800" b="1" dirty="0" smtClean="0"/>
              <a:t>                      &lt;</a:t>
            </a:r>
            <a:r>
              <a:rPr lang="en-US" sz="800" b="1" dirty="0" err="1"/>
              <a:t>xs:element</a:t>
            </a:r>
            <a:r>
              <a:rPr lang="en-US" sz="800" b="1" dirty="0"/>
              <a:t> ref="</a:t>
            </a:r>
            <a:r>
              <a:rPr lang="en-US" sz="800" b="1" dirty="0" err="1"/>
              <a:t>tsml:TimeseriesMetadata</a:t>
            </a:r>
            <a:r>
              <a:rPr lang="en-US" sz="800" b="1" dirty="0"/>
              <a:t>"/&gt;</a:t>
            </a:r>
            <a:endParaRPr lang="en-US" sz="800" dirty="0"/>
          </a:p>
          <a:p>
            <a:pPr marL="0" indent="0">
              <a:buNone/>
            </a:pPr>
            <a:r>
              <a:rPr lang="en-US" sz="800" b="1" dirty="0" smtClean="0"/>
              <a:t>                    &lt;/</a:t>
            </a:r>
            <a:r>
              <a:rPr lang="en-US" sz="800" b="1" dirty="0" err="1"/>
              <a:t>xs:sequence</a:t>
            </a:r>
            <a:r>
              <a:rPr lang="en-US" sz="800" b="1" dirty="0"/>
              <a:t>&gt;</a:t>
            </a:r>
            <a:endParaRPr lang="en-US" sz="800" dirty="0"/>
          </a:p>
          <a:p>
            <a:pPr marL="0" indent="0">
              <a:buNone/>
            </a:pPr>
            <a:r>
              <a:rPr lang="en-US" sz="800" b="1" dirty="0"/>
              <a:t>       </a:t>
            </a:r>
            <a:r>
              <a:rPr lang="en-US" sz="800" b="1" dirty="0" smtClean="0"/>
              <a:t>         &lt;/</a:t>
            </a:r>
            <a:r>
              <a:rPr lang="en-US" sz="800" b="1" dirty="0" err="1"/>
              <a:t>xs:extension</a:t>
            </a:r>
            <a:r>
              <a:rPr lang="en-US" sz="800" b="1" dirty="0"/>
              <a:t>&gt;</a:t>
            </a:r>
            <a:endParaRPr lang="en-US" sz="800" dirty="0"/>
          </a:p>
          <a:p>
            <a:pPr marL="0" indent="0">
              <a:buNone/>
            </a:pPr>
            <a:r>
              <a:rPr lang="en-US" sz="800" b="1" dirty="0"/>
              <a:t>     </a:t>
            </a:r>
            <a:r>
              <a:rPr lang="en-US" sz="800" b="1" dirty="0" smtClean="0"/>
              <a:t>       &lt;/</a:t>
            </a:r>
            <a:r>
              <a:rPr lang="en-US" sz="800" b="1" dirty="0" err="1"/>
              <a:t>xs:complexContent</a:t>
            </a:r>
            <a:r>
              <a:rPr lang="en-US" sz="800" b="1" dirty="0"/>
              <a:t>&gt;</a:t>
            </a:r>
            <a:endParaRPr lang="en-US" sz="800" dirty="0"/>
          </a:p>
          <a:p>
            <a:pPr marL="0" indent="0">
              <a:buNone/>
            </a:pPr>
            <a:r>
              <a:rPr lang="en-US" sz="800" b="1" dirty="0"/>
              <a:t>  </a:t>
            </a:r>
            <a:r>
              <a:rPr lang="en-US" sz="800" b="1" dirty="0" smtClean="0"/>
              <a:t>        &lt;/</a:t>
            </a:r>
            <a:r>
              <a:rPr lang="en-US" sz="800" b="1" dirty="0" err="1"/>
              <a:t>xs:complexType</a:t>
            </a:r>
            <a:r>
              <a:rPr lang="en-US" sz="800" b="1" dirty="0"/>
              <a:t>&gt;</a:t>
            </a:r>
            <a:endParaRPr lang="en-US" sz="800" dirty="0"/>
          </a:p>
          <a:p>
            <a:pPr marL="0" indent="0">
              <a:buNone/>
            </a:pPr>
            <a:r>
              <a:rPr lang="en-US" sz="800" b="1" dirty="0" smtClean="0"/>
              <a:t>   </a:t>
            </a:r>
            <a:r>
              <a:rPr lang="en-US" sz="1050" b="1" dirty="0" smtClean="0"/>
              <a:t>&lt;/</a:t>
            </a:r>
            <a:r>
              <a:rPr lang="en-US" sz="1050" b="1" dirty="0" err="1"/>
              <a:t>xs:element</a:t>
            </a:r>
            <a:r>
              <a:rPr lang="en-US" sz="1050" b="1" dirty="0"/>
              <a:t>&gt;</a:t>
            </a:r>
            <a:endParaRPr lang="en-US" sz="1050" dirty="0"/>
          </a:p>
          <a:p>
            <a:pPr marL="0" indent="0">
              <a:buNone/>
            </a:pPr>
            <a:r>
              <a:rPr lang="en-US" sz="1050" dirty="0"/>
              <a:t/>
            </a:r>
            <a:br>
              <a:rPr lang="en-US" sz="1050" dirty="0"/>
            </a:br>
            <a:r>
              <a:rPr lang="en-US" sz="1050" dirty="0" smtClean="0"/>
              <a:t>   </a:t>
            </a:r>
            <a:r>
              <a:rPr lang="en-US" sz="1050" b="1" dirty="0" smtClean="0"/>
              <a:t>&lt;</a:t>
            </a:r>
            <a:r>
              <a:rPr lang="en-US" sz="1050" b="1" dirty="0" err="1"/>
              <a:t>xs:element</a:t>
            </a:r>
            <a:r>
              <a:rPr lang="en-US" sz="1050" b="1" dirty="0"/>
              <a:t> name="</a:t>
            </a:r>
            <a:r>
              <a:rPr lang="en-US" sz="1600" b="1" dirty="0" err="1">
                <a:solidFill>
                  <a:srgbClr val="00B0F0"/>
                </a:solidFill>
              </a:rPr>
              <a:t>timeseriesMetadata</a:t>
            </a:r>
            <a:r>
              <a:rPr lang="en-US" sz="1600" b="1" dirty="0">
                <a:solidFill>
                  <a:srgbClr val="00B0F0"/>
                </a:solidFill>
              </a:rPr>
              <a:t>"</a:t>
            </a:r>
            <a:r>
              <a:rPr lang="en-US" sz="1050" b="1" dirty="0">
                <a:solidFill>
                  <a:srgbClr val="00B0F0"/>
                </a:solidFill>
              </a:rPr>
              <a:t> </a:t>
            </a:r>
            <a:r>
              <a:rPr lang="en-US" sz="1050" b="1" dirty="0"/>
              <a:t>minOccurs="0" </a:t>
            </a:r>
            <a:r>
              <a:rPr lang="en-US" sz="1600" b="1" dirty="0" err="1">
                <a:solidFill>
                  <a:srgbClr val="00B0F0"/>
                </a:solidFill>
              </a:rPr>
              <a:t>maxOccurs</a:t>
            </a:r>
            <a:r>
              <a:rPr lang="en-US" sz="1600" b="1" dirty="0" smtClean="0">
                <a:solidFill>
                  <a:srgbClr val="00B0F0"/>
                </a:solidFill>
              </a:rPr>
              <a:t>=“unbounded“ </a:t>
            </a:r>
            <a:r>
              <a:rPr lang="en-US" sz="1050" b="1" dirty="0" smtClean="0">
                <a:solidFill>
                  <a:schemeClr val="tx1"/>
                </a:solidFill>
              </a:rPr>
              <a:t>&gt;</a:t>
            </a:r>
            <a:endParaRPr lang="en-US" sz="105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050" b="1" dirty="0"/>
              <a:t>    </a:t>
            </a:r>
            <a:r>
              <a:rPr lang="en-US" sz="1050" b="1" dirty="0" smtClean="0"/>
              <a:t>   &lt;</a:t>
            </a:r>
            <a:r>
              <a:rPr lang="en-US" sz="1050" b="1" dirty="0" err="1"/>
              <a:t>xs:annotation</a:t>
            </a:r>
            <a:r>
              <a:rPr lang="en-US" sz="1050" b="1" dirty="0"/>
              <a:t>&gt;</a:t>
            </a:r>
            <a:endParaRPr lang="en-US" sz="1050" dirty="0"/>
          </a:p>
          <a:p>
            <a:pPr marL="0" indent="0">
              <a:buNone/>
            </a:pPr>
            <a:r>
              <a:rPr lang="en-US" sz="1050" b="1" dirty="0"/>
              <a:t>        </a:t>
            </a:r>
            <a:r>
              <a:rPr lang="en-US" sz="1050" b="1" dirty="0" smtClean="0"/>
              <a:t>   &lt;</a:t>
            </a:r>
            <a:r>
              <a:rPr lang="en-US" sz="1050" b="1" dirty="0" err="1" smtClean="0"/>
              <a:t>xs:documentation</a:t>
            </a:r>
            <a:r>
              <a:rPr lang="en-US" sz="1050" b="1" dirty="0" smtClean="0"/>
              <a:t>&gt;</a:t>
            </a:r>
            <a:r>
              <a:rPr lang="en-US" sz="1400" b="1" dirty="0" smtClean="0">
                <a:solidFill>
                  <a:srgbClr val="00B0F0"/>
                </a:solidFill>
              </a:rPr>
              <a:t>Metadata </a:t>
            </a:r>
            <a:r>
              <a:rPr lang="en-US" sz="1400" b="1" dirty="0">
                <a:solidFill>
                  <a:srgbClr val="00B0F0"/>
                </a:solidFill>
              </a:rPr>
              <a:t>applicable to the whole </a:t>
            </a:r>
            <a:r>
              <a:rPr lang="en-US" sz="1400" b="1" dirty="0" err="1">
                <a:solidFill>
                  <a:srgbClr val="00B0F0"/>
                </a:solidFill>
              </a:rPr>
              <a:t>timeseries</a:t>
            </a:r>
            <a:r>
              <a:rPr lang="en-US" sz="1400" b="1" dirty="0">
                <a:solidFill>
                  <a:srgbClr val="00B0F0"/>
                </a:solidFill>
              </a:rPr>
              <a:t> or individual </a:t>
            </a:r>
            <a:r>
              <a:rPr lang="en-US" sz="1400" b="1" dirty="0" smtClean="0">
                <a:solidFill>
                  <a:srgbClr val="00B0F0"/>
                </a:solidFill>
              </a:rPr>
              <a:t>regularly  </a:t>
            </a:r>
          </a:p>
          <a:p>
            <a:pPr marL="0" indent="0">
              <a:buNone/>
            </a:pPr>
            <a:r>
              <a:rPr lang="en-US" sz="1400" b="1" dirty="0">
                <a:solidFill>
                  <a:srgbClr val="00B0F0"/>
                </a:solidFill>
              </a:rPr>
              <a:t> </a:t>
            </a:r>
            <a:r>
              <a:rPr lang="en-US" sz="1400" b="1" dirty="0" smtClean="0">
                <a:solidFill>
                  <a:srgbClr val="00B0F0"/>
                </a:solidFill>
              </a:rPr>
              <a:t>                                  spaced segments </a:t>
            </a:r>
            <a:r>
              <a:rPr lang="en-US" sz="1400" b="1" dirty="0">
                <a:solidFill>
                  <a:srgbClr val="00B0F0"/>
                </a:solidFill>
              </a:rPr>
              <a:t>of an irregularly spaced whole </a:t>
            </a:r>
            <a:r>
              <a:rPr lang="en-US" sz="1400" b="1" dirty="0" err="1" smtClean="0">
                <a:solidFill>
                  <a:srgbClr val="00B0F0"/>
                </a:solidFill>
              </a:rPr>
              <a:t>timeseries</a:t>
            </a:r>
            <a:r>
              <a:rPr lang="en-US" sz="1400" b="1" dirty="0" smtClean="0">
                <a:solidFill>
                  <a:srgbClr val="00B0F0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1400" b="1" dirty="0">
                <a:solidFill>
                  <a:srgbClr val="00B0F0"/>
                </a:solidFill>
              </a:rPr>
              <a:t> </a:t>
            </a:r>
            <a:r>
              <a:rPr lang="en-US" sz="1400" b="1" dirty="0" smtClean="0">
                <a:solidFill>
                  <a:srgbClr val="00B0F0"/>
                </a:solidFill>
              </a:rPr>
              <a:t>        </a:t>
            </a:r>
            <a:r>
              <a:rPr lang="en-US" sz="1050" b="1" dirty="0" smtClean="0"/>
              <a:t>&lt;/</a:t>
            </a:r>
            <a:r>
              <a:rPr lang="en-US" sz="1050" b="1" dirty="0" err="1"/>
              <a:t>xs:documentation</a:t>
            </a:r>
            <a:r>
              <a:rPr lang="en-US" sz="1050" b="1" dirty="0"/>
              <a:t>&gt;</a:t>
            </a:r>
            <a:endParaRPr lang="en-US" sz="1050" dirty="0"/>
          </a:p>
          <a:p>
            <a:pPr marL="0" indent="0">
              <a:buNone/>
            </a:pPr>
            <a:r>
              <a:rPr lang="en-US" sz="1050" b="1" dirty="0"/>
              <a:t>    </a:t>
            </a:r>
            <a:r>
              <a:rPr lang="en-US" sz="1050" b="1" dirty="0" smtClean="0"/>
              <a:t>   &lt;</a:t>
            </a:r>
            <a:r>
              <a:rPr lang="en-US" sz="1050" b="1" dirty="0" err="1"/>
              <a:t>xs:annotation</a:t>
            </a:r>
            <a:r>
              <a:rPr lang="en-US" sz="1050" b="1" dirty="0"/>
              <a:t>&gt;</a:t>
            </a:r>
            <a:endParaRPr lang="en-US" sz="1050" dirty="0"/>
          </a:p>
          <a:p>
            <a:pPr marL="0" indent="0">
              <a:buNone/>
            </a:pPr>
            <a:r>
              <a:rPr lang="en-US" sz="1050" b="1" dirty="0"/>
              <a:t>  </a:t>
            </a:r>
            <a:r>
              <a:rPr lang="en-US" sz="900" b="1" dirty="0"/>
              <a:t>  </a:t>
            </a:r>
            <a:r>
              <a:rPr lang="en-US" sz="900" b="1" dirty="0" smtClean="0"/>
              <a:t>    &lt;</a:t>
            </a:r>
            <a:r>
              <a:rPr lang="en-US" sz="900" b="1" dirty="0" err="1"/>
              <a:t>xs:complexType</a:t>
            </a:r>
            <a:r>
              <a:rPr lang="en-US" sz="900" b="1" dirty="0"/>
              <a:t>&gt;</a:t>
            </a:r>
            <a:endParaRPr lang="en-US" sz="900" dirty="0"/>
          </a:p>
          <a:p>
            <a:pPr marL="0" indent="0">
              <a:buNone/>
            </a:pPr>
            <a:r>
              <a:rPr lang="en-US" sz="900" b="1" dirty="0"/>
              <a:t>    </a:t>
            </a:r>
            <a:r>
              <a:rPr lang="en-US" sz="900" b="1" dirty="0" smtClean="0"/>
              <a:t>         &lt;</a:t>
            </a:r>
            <a:r>
              <a:rPr lang="en-US" sz="900" b="1" dirty="0" err="1"/>
              <a:t>xs:complexContent</a:t>
            </a:r>
            <a:r>
              <a:rPr lang="en-US" sz="900" b="1" dirty="0"/>
              <a:t>&gt;</a:t>
            </a:r>
            <a:endParaRPr lang="en-US" sz="900" dirty="0"/>
          </a:p>
          <a:p>
            <a:pPr marL="0" indent="0">
              <a:buNone/>
            </a:pPr>
            <a:r>
              <a:rPr lang="en-US" sz="900" b="1" dirty="0"/>
              <a:t>    </a:t>
            </a:r>
            <a:r>
              <a:rPr lang="en-US" sz="900" b="1" dirty="0" smtClean="0"/>
              <a:t>             &lt;</a:t>
            </a:r>
            <a:r>
              <a:rPr lang="en-US" sz="900" b="1" dirty="0" err="1"/>
              <a:t>xs:extension</a:t>
            </a:r>
            <a:r>
              <a:rPr lang="en-US" sz="900" b="1" dirty="0"/>
              <a:t> base="</a:t>
            </a:r>
            <a:r>
              <a:rPr lang="en-US" sz="900" b="1" dirty="0" err="1"/>
              <a:t>gml:AbstractMemberType</a:t>
            </a:r>
            <a:r>
              <a:rPr lang="en-US" sz="900" b="1" dirty="0"/>
              <a:t>"&gt;</a:t>
            </a:r>
            <a:endParaRPr lang="en-US" sz="900" dirty="0"/>
          </a:p>
          <a:p>
            <a:pPr marL="0" indent="0">
              <a:buNone/>
            </a:pPr>
            <a:r>
              <a:rPr lang="en-US" sz="900" b="1" dirty="0"/>
              <a:t>    </a:t>
            </a:r>
            <a:r>
              <a:rPr lang="en-US" sz="900" b="1" dirty="0" smtClean="0"/>
              <a:t>                 &lt;</a:t>
            </a:r>
            <a:r>
              <a:rPr lang="en-US" sz="900" b="1" dirty="0" err="1"/>
              <a:t>xs:sequence</a:t>
            </a:r>
            <a:r>
              <a:rPr lang="en-US" sz="900" b="1" dirty="0"/>
              <a:t>&gt;</a:t>
            </a:r>
            <a:endParaRPr lang="en-US" sz="900" dirty="0"/>
          </a:p>
          <a:p>
            <a:pPr marL="0" indent="0">
              <a:buNone/>
            </a:pPr>
            <a:r>
              <a:rPr lang="en-US" sz="900" b="1" dirty="0"/>
              <a:t>    </a:t>
            </a:r>
            <a:r>
              <a:rPr lang="en-US" sz="900" b="1" dirty="0" smtClean="0"/>
              <a:t>                     &lt;</a:t>
            </a:r>
            <a:r>
              <a:rPr lang="en-US" sz="900" b="1" dirty="0" err="1"/>
              <a:t>xs:element</a:t>
            </a:r>
            <a:r>
              <a:rPr lang="en-US" sz="900" b="1" dirty="0"/>
              <a:t> ref="</a:t>
            </a:r>
            <a:r>
              <a:rPr lang="en-US" sz="900" b="1" dirty="0" err="1" smtClean="0"/>
              <a:t>tsml:TimeseriesMetadata</a:t>
            </a:r>
            <a:r>
              <a:rPr lang="en-US" sz="900" b="1" dirty="0" smtClean="0"/>
              <a:t>/&gt; </a:t>
            </a:r>
          </a:p>
          <a:p>
            <a:pPr marL="0" indent="0">
              <a:buNone/>
            </a:pPr>
            <a:r>
              <a:rPr lang="en-US" sz="900" b="1" dirty="0" smtClean="0"/>
              <a:t>                    &lt;/</a:t>
            </a:r>
            <a:r>
              <a:rPr lang="en-US" sz="900" b="1" dirty="0" err="1"/>
              <a:t>xs:sequence</a:t>
            </a:r>
            <a:r>
              <a:rPr lang="en-US" sz="900" b="1" dirty="0"/>
              <a:t>&gt;</a:t>
            </a:r>
            <a:endParaRPr lang="en-US" sz="900" dirty="0"/>
          </a:p>
          <a:p>
            <a:pPr marL="0" indent="0">
              <a:buNone/>
            </a:pPr>
            <a:r>
              <a:rPr lang="en-US" sz="900" b="1" dirty="0"/>
              <a:t>    </a:t>
            </a:r>
            <a:r>
              <a:rPr lang="en-US" sz="900" b="1" dirty="0" smtClean="0"/>
              <a:t>             &lt;/</a:t>
            </a:r>
            <a:r>
              <a:rPr lang="en-US" sz="900" b="1" dirty="0" err="1"/>
              <a:t>xs:extension</a:t>
            </a:r>
            <a:r>
              <a:rPr lang="en-US" sz="900" b="1" dirty="0"/>
              <a:t>&gt;</a:t>
            </a:r>
            <a:endParaRPr lang="en-US" sz="900" dirty="0"/>
          </a:p>
          <a:p>
            <a:pPr marL="0" indent="0">
              <a:buNone/>
            </a:pPr>
            <a:r>
              <a:rPr lang="en-US" sz="900" b="1" dirty="0"/>
              <a:t>    </a:t>
            </a:r>
            <a:r>
              <a:rPr lang="en-US" sz="900" b="1" dirty="0" smtClean="0"/>
              <a:t>         &lt;/</a:t>
            </a:r>
            <a:r>
              <a:rPr lang="en-US" sz="900" b="1" dirty="0" err="1"/>
              <a:t>xs:complexContent</a:t>
            </a:r>
            <a:r>
              <a:rPr lang="en-US" sz="900" b="1" dirty="0"/>
              <a:t>&gt;</a:t>
            </a:r>
            <a:endParaRPr lang="en-US" sz="900" dirty="0"/>
          </a:p>
          <a:p>
            <a:pPr marL="0" indent="0">
              <a:buNone/>
            </a:pPr>
            <a:r>
              <a:rPr lang="en-US" sz="900" b="1" dirty="0"/>
              <a:t>    </a:t>
            </a:r>
            <a:r>
              <a:rPr lang="en-US" sz="900" b="1" dirty="0" smtClean="0"/>
              <a:t>   &lt;/</a:t>
            </a:r>
            <a:r>
              <a:rPr lang="en-US" sz="900" b="1" dirty="0" err="1"/>
              <a:t>xs:complexType</a:t>
            </a:r>
            <a:r>
              <a:rPr lang="en-US" sz="900" b="1" dirty="0"/>
              <a:t>&gt;</a:t>
            </a:r>
            <a:endParaRPr lang="en-US" sz="900" dirty="0"/>
          </a:p>
          <a:p>
            <a:pPr marL="0" indent="0">
              <a:buNone/>
            </a:pPr>
            <a:r>
              <a:rPr lang="en-US" sz="900" b="1" dirty="0" smtClean="0"/>
              <a:t>   </a:t>
            </a:r>
            <a:r>
              <a:rPr lang="en-US" sz="1050" b="1" dirty="0" smtClean="0"/>
              <a:t>&lt;/</a:t>
            </a:r>
            <a:r>
              <a:rPr lang="en-US" sz="1050" b="1" dirty="0" err="1"/>
              <a:t>xs:element</a:t>
            </a:r>
            <a:r>
              <a:rPr lang="en-US" sz="1050" b="1" dirty="0" smtClean="0"/>
              <a:t>&gt;</a:t>
            </a:r>
            <a:endParaRPr lang="en-US" sz="105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553200"/>
            <a:ext cx="3200400" cy="228600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Copyright © 2017 Open Geospatial Consortium</a:t>
            </a:r>
            <a:endParaRPr lang="en-US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-19050" y="1890823"/>
            <a:ext cx="1181100" cy="8382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sz="1800" i="1" u="sng" dirty="0" smtClean="0">
                <a:solidFill>
                  <a:srgbClr val="FF0000"/>
                </a:solidFill>
              </a:rPr>
              <a:t>Current </a:t>
            </a:r>
          </a:p>
          <a:p>
            <a:r>
              <a:rPr lang="en-US" sz="1800" i="1" u="sng" dirty="0" smtClean="0">
                <a:solidFill>
                  <a:srgbClr val="FF0000"/>
                </a:solidFill>
              </a:rPr>
              <a:t>Schema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" y="3248246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dirty="0" smtClean="0"/>
              <a:t>------------------------------------------------------------------------------------------------------------------------------------------------------------------------------------------------------------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4802815"/>
            <a:ext cx="1295400" cy="8382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sz="1800" i="1" u="sng" dirty="0" smtClean="0">
                <a:solidFill>
                  <a:srgbClr val="00B0F0"/>
                </a:solidFill>
              </a:rPr>
              <a:t>Proposed</a:t>
            </a:r>
            <a:r>
              <a:rPr lang="en-US" sz="1800" i="1" dirty="0" smtClean="0">
                <a:solidFill>
                  <a:srgbClr val="00B0F0"/>
                </a:solidFill>
              </a:rPr>
              <a:t> </a:t>
            </a:r>
          </a:p>
          <a:p>
            <a:r>
              <a:rPr lang="en-US" sz="1800" i="1" u="sng" dirty="0" smtClean="0">
                <a:solidFill>
                  <a:srgbClr val="00B0F0"/>
                </a:solidFill>
              </a:rPr>
              <a:t>Schema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79970" y="1873102"/>
            <a:ext cx="1752600" cy="7938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Cardinality </a:t>
            </a:r>
          </a:p>
          <a:p>
            <a:pPr algn="ctr"/>
            <a:r>
              <a:rPr lang="en-US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1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 flipV="1">
            <a:off x="7315201" y="1219200"/>
            <a:ext cx="1134138" cy="653902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5257800" y="5448300"/>
            <a:ext cx="3886200" cy="1152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sz="24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Open up Cardinality to</a:t>
            </a:r>
          </a:p>
          <a:p>
            <a:pPr algn="ctr"/>
            <a:r>
              <a:rPr lang="en-US" sz="24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Unbounded and Update </a:t>
            </a:r>
          </a:p>
          <a:p>
            <a:pPr algn="ctr"/>
            <a:r>
              <a:rPr lang="en-US" sz="24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Documentation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 flipH="1" flipV="1">
            <a:off x="5105400" y="4419600"/>
            <a:ext cx="2590800" cy="1028700"/>
          </a:xfrm>
          <a:prstGeom prst="straightConnector1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flipH="1" flipV="1">
            <a:off x="8354532" y="3705446"/>
            <a:ext cx="637068" cy="457200"/>
          </a:xfrm>
          <a:prstGeom prst="straightConnector1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7696200" y="4162646"/>
            <a:ext cx="1295400" cy="1285654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701519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/>
              </a:rPr>
              <a:t>RFC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09800"/>
            <a:ext cx="8458200" cy="357981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A Request For </a:t>
            </a:r>
            <a:r>
              <a:rPr lang="en-US" b="1" dirty="0" smtClean="0"/>
              <a:t>Change, #494, “</a:t>
            </a:r>
            <a:r>
              <a:rPr lang="en-US" b="1" dirty="0" err="1" smtClean="0"/>
              <a:t>TimeseriesML</a:t>
            </a:r>
            <a:r>
              <a:rPr lang="en-US" b="1" dirty="0"/>
              <a:t>: Metadata support needed for irregularly spaced time series in Domain Range </a:t>
            </a:r>
            <a:r>
              <a:rPr lang="en-US" b="1" dirty="0" smtClean="0"/>
              <a:t>encoding”, </a:t>
            </a:r>
            <a:r>
              <a:rPr lang="en-US" b="1" dirty="0"/>
              <a:t>has been submitted</a:t>
            </a:r>
            <a:r>
              <a:rPr lang="en-US" b="1" dirty="0" smtClean="0"/>
              <a:t>:</a:t>
            </a:r>
          </a:p>
          <a:p>
            <a:pPr marL="679450" lvl="2" indent="0">
              <a:buNone/>
            </a:pPr>
            <a:endParaRPr lang="en-US" sz="3200" dirty="0" smtClean="0"/>
          </a:p>
          <a:p>
            <a:pPr marL="679450" lvl="2" indent="0">
              <a:buNone/>
            </a:pPr>
            <a:r>
              <a:rPr lang="en-US" sz="2400" dirty="0" smtClean="0">
                <a:solidFill>
                  <a:srgbClr val="FF0000"/>
                </a:solidFill>
                <a:hlinkClick r:id="rId2"/>
              </a:rPr>
              <a:t>http</a:t>
            </a:r>
            <a:r>
              <a:rPr lang="en-US" sz="2400" dirty="0">
                <a:solidFill>
                  <a:srgbClr val="FF0000"/>
                </a:solidFill>
                <a:hlinkClick r:id="rId2"/>
              </a:rPr>
              <a:t>://</a:t>
            </a:r>
            <a:r>
              <a:rPr lang="en-US" sz="2400" dirty="0" smtClean="0">
                <a:solidFill>
                  <a:srgbClr val="FF0000"/>
                </a:solidFill>
                <a:hlinkClick r:id="rId2"/>
              </a:rPr>
              <a:t>ogc.standardstracker.org/show_bug.cgi?id=494</a:t>
            </a:r>
            <a:endParaRPr lang="en-US" sz="2400" dirty="0">
              <a:solidFill>
                <a:srgbClr val="FF0000"/>
              </a:solidFill>
            </a:endParaRPr>
          </a:p>
          <a:p>
            <a:pPr marL="679450" lvl="2" indent="0">
              <a:buNone/>
            </a:pPr>
            <a:endParaRPr lang="en-US" sz="2400" dirty="0"/>
          </a:p>
          <a:p>
            <a:pPr>
              <a:lnSpc>
                <a:spcPct val="150000"/>
              </a:lnSpc>
            </a:pPr>
            <a:endParaRPr lang="en-US" sz="16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Copyright © 2017 Open Geospatial Consortium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1801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/>
              </a:rPr>
              <a:t>Schemas Affected by Proposed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75" y="1279524"/>
            <a:ext cx="8458200" cy="5121275"/>
          </a:xfrm>
        </p:spPr>
        <p:txBody>
          <a:bodyPr/>
          <a:lstStyle/>
          <a:p>
            <a:r>
              <a:rPr lang="en-GB" dirty="0" smtClean="0"/>
              <a:t>Proposal requires </a:t>
            </a:r>
            <a:r>
              <a:rPr lang="en-GB" dirty="0"/>
              <a:t>updates to two schemas, both associated with OGC Standards Document </a:t>
            </a:r>
            <a:r>
              <a:rPr lang="en-US" dirty="0"/>
              <a:t>15-042r3: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FF0000"/>
                </a:solidFill>
              </a:rPr>
              <a:t> timeseriesDR.xsd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timeseriesMetadata.xsd</a:t>
            </a:r>
            <a:endParaRPr lang="en-US" sz="2800" dirty="0" smtClean="0"/>
          </a:p>
          <a:p>
            <a:pPr>
              <a:lnSpc>
                <a:spcPct val="150000"/>
              </a:lnSpc>
            </a:pPr>
            <a:r>
              <a:rPr lang="en-US" sz="2600" dirty="0" smtClean="0"/>
              <a:t>These </a:t>
            </a:r>
            <a:r>
              <a:rPr lang="en-US" sz="2600" dirty="0"/>
              <a:t>official </a:t>
            </a:r>
            <a:r>
              <a:rPr lang="en-US" sz="2600" dirty="0" smtClean="0"/>
              <a:t>schemas are located </a:t>
            </a:r>
            <a:r>
              <a:rPr lang="en-US" sz="2600" dirty="0"/>
              <a:t>at:</a:t>
            </a:r>
          </a:p>
          <a:p>
            <a:pPr>
              <a:lnSpc>
                <a:spcPct val="150000"/>
              </a:lnSpc>
            </a:pPr>
            <a:endParaRPr lang="en-US" sz="100" dirty="0"/>
          </a:p>
          <a:p>
            <a:pPr marL="1022350" lvl="2" indent="-342900">
              <a:buFont typeface="Wingdings" panose="05000000000000000000" pitchFamily="2" charset="2"/>
              <a:buChar char="Ø"/>
            </a:pPr>
            <a:r>
              <a:rPr lang="en-US" sz="2400" dirty="0">
                <a:hlinkClick r:id="rId2"/>
              </a:rPr>
              <a:t>https://</a:t>
            </a:r>
            <a:r>
              <a:rPr lang="en-US" sz="2400" dirty="0" smtClean="0">
                <a:hlinkClick r:id="rId2"/>
              </a:rPr>
              <a:t>svn.opengeospatial.org/ogc-projects/sp/timeSeriesML.swg/trunk/xsd/timeseriesDR.xsd</a:t>
            </a:r>
            <a:endParaRPr lang="en-US" sz="2400" dirty="0" smtClean="0"/>
          </a:p>
          <a:p>
            <a:pPr marL="965200" lvl="2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1100" dirty="0"/>
          </a:p>
          <a:p>
            <a:pPr marL="1022350" lvl="2" indent="-342900">
              <a:buFont typeface="Wingdings" panose="05000000000000000000" pitchFamily="2" charset="2"/>
              <a:buChar char="Ø"/>
            </a:pPr>
            <a:r>
              <a:rPr lang="en-US" sz="2400" dirty="0">
                <a:hlinkClick r:id="rId3"/>
              </a:rPr>
              <a:t>https://</a:t>
            </a:r>
            <a:r>
              <a:rPr lang="en-US" sz="2400" dirty="0" smtClean="0">
                <a:hlinkClick r:id="rId3"/>
              </a:rPr>
              <a:t>svn.opengeospatial.org/ogc-projects/sp/timeSeriesML.swg/trunk/xsd/timeseriesMetadata.xsd</a:t>
            </a:r>
            <a:endParaRPr lang="en-US" sz="2400" dirty="0"/>
          </a:p>
          <a:p>
            <a:pPr marL="679450" lvl="2" indent="0">
              <a:lnSpc>
                <a:spcPct val="150000"/>
              </a:lnSpc>
              <a:buNone/>
            </a:pPr>
            <a:endParaRPr lang="en-US" sz="2400" dirty="0"/>
          </a:p>
          <a:p>
            <a:pPr>
              <a:lnSpc>
                <a:spcPct val="150000"/>
              </a:lnSpc>
            </a:pPr>
            <a:endParaRPr lang="en-US" sz="16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Copyright © 2017 Open Geospatial Consortium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7234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Summary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Copyright © 2017 Open Geospatial Consortium</a:t>
            </a:r>
            <a:endParaRPr lang="en-US" dirty="0"/>
          </a:p>
        </p:txBody>
      </p:sp>
      <p:sp>
        <p:nvSpPr>
          <p:cNvPr id="10" name="Content Placeholder 5"/>
          <p:cNvSpPr>
            <a:spLocks noGrp="1"/>
          </p:cNvSpPr>
          <p:nvPr>
            <p:ph sz="half" idx="4294967295"/>
          </p:nvPr>
        </p:nvSpPr>
        <p:spPr>
          <a:xfrm>
            <a:off x="273050" y="1349375"/>
            <a:ext cx="4222750" cy="2384425"/>
          </a:xfrm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numCol="1"/>
          <a:lstStyle/>
          <a:p>
            <a:r>
              <a:rPr lang="en-US" sz="2000" dirty="0" smtClean="0">
                <a:latin typeface="Arial" charset="0"/>
                <a:ea typeface="MS PGothic" charset="0"/>
              </a:rPr>
              <a:t>Discussion topics</a:t>
            </a:r>
          </a:p>
          <a:p>
            <a:pPr lvl="1"/>
            <a:r>
              <a:rPr lang="en-US" sz="1600" dirty="0" smtClean="0">
                <a:latin typeface="Arial" charset="0"/>
                <a:ea typeface="MS PGothic" charset="0"/>
              </a:rPr>
              <a:t>&lt;something from agenda&gt;</a:t>
            </a:r>
          </a:p>
          <a:p>
            <a:pPr lvl="1"/>
            <a:r>
              <a:rPr lang="en-US" sz="1600" dirty="0" smtClean="0">
                <a:latin typeface="Arial" charset="0"/>
                <a:ea typeface="MS PGothic" charset="0"/>
              </a:rPr>
              <a:t>&lt;topic raised during meeting&gt;</a:t>
            </a:r>
          </a:p>
          <a:p>
            <a:pPr lvl="1"/>
            <a:r>
              <a:rPr lang="en-US" sz="1600" dirty="0" smtClean="0">
                <a:latin typeface="Arial" charset="0"/>
                <a:ea typeface="MS PGothic" charset="0"/>
              </a:rPr>
              <a:t>&lt;topic raised on email list&gt;</a:t>
            </a:r>
          </a:p>
        </p:txBody>
      </p:sp>
      <p:sp>
        <p:nvSpPr>
          <p:cNvPr id="17" name="Content Placeholder 5"/>
          <p:cNvSpPr txBox="1">
            <a:spLocks/>
          </p:cNvSpPr>
          <p:nvPr/>
        </p:nvSpPr>
        <p:spPr bwMode="auto">
          <a:xfrm>
            <a:off x="4648200" y="1349375"/>
            <a:ext cx="4222750" cy="2384425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33363" indent="-2333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 sz="24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569913" indent="-2222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20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912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2557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15986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055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6pPr>
            <a:lvl7pPr marL="25130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7pPr>
            <a:lvl8pPr marL="29702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8pPr>
            <a:lvl9pPr marL="34274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sz="2000" b="0" dirty="0" smtClean="0">
                <a:latin typeface="Arial" charset="0"/>
                <a:ea typeface="MS PGothic" charset="0"/>
              </a:rPr>
              <a:t>Upcoming deliverables</a:t>
            </a:r>
          </a:p>
          <a:p>
            <a:pPr lvl="1"/>
            <a:r>
              <a:rPr lang="en-US" sz="1600" b="0" dirty="0" smtClean="0">
                <a:latin typeface="Arial" charset="0"/>
                <a:ea typeface="MS PGothic" charset="0"/>
              </a:rPr>
              <a:t>&lt;document to review by WG, OAB, TC, etc.&gt;</a:t>
            </a:r>
          </a:p>
          <a:p>
            <a:pPr lvl="1"/>
            <a:r>
              <a:rPr lang="en-US" sz="1600" b="0" dirty="0" smtClean="0">
                <a:latin typeface="Arial" charset="0"/>
                <a:ea typeface="MS PGothic" charset="0"/>
              </a:rPr>
              <a:t>&lt;document to Pending&gt;</a:t>
            </a:r>
          </a:p>
          <a:p>
            <a:pPr lvl="1"/>
            <a:r>
              <a:rPr lang="en-US" sz="1600" b="0" dirty="0" smtClean="0">
                <a:latin typeface="Arial" charset="0"/>
                <a:ea typeface="MS PGothic" charset="0"/>
              </a:rPr>
              <a:t>&lt;vote in progress&gt;</a:t>
            </a:r>
          </a:p>
        </p:txBody>
      </p:sp>
      <p:sp>
        <p:nvSpPr>
          <p:cNvPr id="19" name="Content Placeholder 5"/>
          <p:cNvSpPr txBox="1">
            <a:spLocks/>
          </p:cNvSpPr>
          <p:nvPr/>
        </p:nvSpPr>
        <p:spPr bwMode="auto">
          <a:xfrm>
            <a:off x="273050" y="3863975"/>
            <a:ext cx="4222750" cy="2384425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33363" indent="-2333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 sz="24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569913" indent="-2222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20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912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2557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15986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055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6pPr>
            <a:lvl7pPr marL="25130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7pPr>
            <a:lvl8pPr marL="29702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8pPr>
            <a:lvl9pPr marL="34274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sz="2000" b="0" kern="0" dirty="0" smtClean="0"/>
              <a:t>Coordination (ongoing and planned)</a:t>
            </a:r>
          </a:p>
          <a:p>
            <a:pPr lvl="1">
              <a:defRPr/>
            </a:pPr>
            <a:r>
              <a:rPr lang="en-US" sz="1600" b="0" kern="0" dirty="0" smtClean="0"/>
              <a:t>&lt;other WG&gt;</a:t>
            </a:r>
          </a:p>
          <a:p>
            <a:pPr lvl="1">
              <a:defRPr/>
            </a:pPr>
            <a:r>
              <a:rPr lang="en-US" sz="1600" b="0" kern="0" dirty="0" smtClean="0"/>
              <a:t>&lt;other SDO&gt;</a:t>
            </a:r>
          </a:p>
          <a:p>
            <a:pPr lvl="1">
              <a:defRPr/>
            </a:pPr>
            <a:r>
              <a:rPr lang="en-US" sz="1600" b="0" kern="0" dirty="0" smtClean="0"/>
              <a:t>&lt;other organization&gt;</a:t>
            </a:r>
          </a:p>
        </p:txBody>
      </p:sp>
      <p:sp>
        <p:nvSpPr>
          <p:cNvPr id="20" name="Content Placeholder 5"/>
          <p:cNvSpPr txBox="1">
            <a:spLocks/>
          </p:cNvSpPr>
          <p:nvPr/>
        </p:nvSpPr>
        <p:spPr bwMode="auto">
          <a:xfrm>
            <a:off x="4648200" y="3863975"/>
            <a:ext cx="4222750" cy="2384425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33363" indent="-2333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 sz="24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569913" indent="-2222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20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912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2557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15986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055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6pPr>
            <a:lvl7pPr marL="25130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7pPr>
            <a:lvl8pPr marL="29702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8pPr>
            <a:lvl9pPr marL="34274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sz="2000" b="0" dirty="0" smtClean="0">
                <a:latin typeface="Arial" charset="0"/>
                <a:ea typeface="MS PGothic" charset="0"/>
              </a:rPr>
              <a:t>Future meetings</a:t>
            </a:r>
          </a:p>
          <a:p>
            <a:pPr lvl="1"/>
            <a:r>
              <a:rPr lang="en-US" sz="1600" b="0" dirty="0" smtClean="0">
                <a:latin typeface="Arial" charset="0"/>
                <a:ea typeface="MS PGothic" charset="0"/>
              </a:rPr>
              <a:t>&lt;web meeting&gt;</a:t>
            </a:r>
          </a:p>
          <a:p>
            <a:pPr lvl="1"/>
            <a:r>
              <a:rPr lang="en-US" sz="1600" b="0" dirty="0" smtClean="0">
                <a:latin typeface="Arial" charset="0"/>
                <a:ea typeface="MS PGothic" charset="0"/>
              </a:rPr>
              <a:t>&lt;next TC Meeting&gt;</a:t>
            </a:r>
          </a:p>
          <a:p>
            <a:pPr lvl="1"/>
            <a:r>
              <a:rPr lang="en-US" sz="1600" b="0" dirty="0" smtClean="0">
                <a:latin typeface="Arial" charset="0"/>
                <a:ea typeface="MS PGothic" charset="0"/>
              </a:rPr>
              <a:t>&lt;special forum or conference&gt;</a:t>
            </a:r>
          </a:p>
        </p:txBody>
      </p:sp>
    </p:spTree>
    <p:extLst>
      <p:ext uri="{BB962C8B-B14F-4D97-AF65-F5344CB8AC3E}">
        <p14:creationId xmlns:p14="http://schemas.microsoft.com/office/powerpoint/2010/main" val="263934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GC_PowerPoint_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GC_PowerPoin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969696"/>
          </a:solidFill>
          <a:prstDash val="solid"/>
          <a:round/>
          <a:headEnd type="none" w="med" len="med"/>
          <a:tailEnd type="none" w="med" len="med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noFill/>
        <a:ln w="12700" cap="flat" cmpd="sng" algn="ctr">
          <a:solidFill>
            <a:srgbClr val="969696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noAutofit/>
      </a:bodyPr>
      <a:lstStyle>
        <a:defPPr>
          <a:defRPr dirty="0" err="1" smtClean="0"/>
        </a:defPPr>
      </a:lstStyle>
    </a:txDef>
  </a:objectDefaults>
  <a:extraClrSchemeLst>
    <a:extraClrScheme>
      <a:clrScheme name="OGC_PowerPoin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GC_PowerPoint_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GC_PowerPoint_Template">
  <a:themeElements>
    <a:clrScheme name="">
      <a:dk1>
        <a:srgbClr val="000000"/>
      </a:dk1>
      <a:lt1>
        <a:srgbClr val="FFFFCC"/>
      </a:lt1>
      <a:dk2>
        <a:srgbClr val="092E5C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OGC_PowerPoin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969696"/>
          </a:solidFill>
          <a:prstDash val="solid"/>
          <a:round/>
          <a:headEnd type="none" w="med" len="med"/>
          <a:tailEnd type="none" w="med" len="med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noFill/>
        <a:ln w="12700" cap="flat" cmpd="sng" algn="ctr">
          <a:solidFill>
            <a:srgbClr val="969696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noAutofit/>
      </a:bodyPr>
      <a:lstStyle>
        <a:defPPr>
          <a:defRPr dirty="0" err="1" smtClean="0"/>
        </a:defPPr>
      </a:lstStyle>
    </a:txDef>
  </a:objectDefaults>
  <a:extraClrSchemeLst>
    <a:extraClrScheme>
      <a:clrScheme name="OGC_PowerPoin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GC_PowerPoint_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1828</TotalTime>
  <Words>806</Words>
  <Application>Microsoft Office PowerPoint</Application>
  <PresentationFormat>On-screen Show (4:3)</PresentationFormat>
  <Paragraphs>162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OGC_PowerPoint_Template</vt:lpstr>
      <vt:lpstr>1_OGC_PowerPoint_Template</vt:lpstr>
      <vt:lpstr>TimeSeriesML Working Group</vt:lpstr>
      <vt:lpstr>Agenda</vt:lpstr>
      <vt:lpstr>PowerPoint Presentation</vt:lpstr>
      <vt:lpstr>The NWS Use Case (cont)</vt:lpstr>
      <vt:lpstr>Proposed Change: An Example XML Instance Snippet</vt:lpstr>
      <vt:lpstr>Proposed Amendment to timeseriesDR.xsd Schema</vt:lpstr>
      <vt:lpstr>RFC</vt:lpstr>
      <vt:lpstr>Schemas Affected by Proposed Change</vt:lpstr>
      <vt:lpstr>Activity Summary</vt:lpstr>
      <vt:lpstr>Key activities</vt:lpstr>
      <vt:lpstr>Template for Document Approval Motion</vt:lpstr>
      <vt:lpstr>Template to Request an electronic vote</vt:lpstr>
    </vt:vector>
  </TitlesOfParts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Volunteered Geographic Information (VGI) Workshop</dc:title>
  <dc:subject>OGC TC/PC</dc:subject>
  <dc:creator>Scott Simmons</dc:creator>
  <cp:lastModifiedBy>Paul Hershberg</cp:lastModifiedBy>
  <cp:revision>55</cp:revision>
  <cp:lastPrinted>2003-02-03T21:59:32Z</cp:lastPrinted>
  <dcterms:created xsi:type="dcterms:W3CDTF">2015-09-08T23:47:11Z</dcterms:created>
  <dcterms:modified xsi:type="dcterms:W3CDTF">2017-10-13T00:15:07Z</dcterms:modified>
</cp:coreProperties>
</file>