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90403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/>
        <a:ea typeface="MS PGothic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/>
        <a:ea typeface="MS PGothic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/>
        <a:ea typeface="MS PGothic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/>
        <a:ea typeface="MS PGothic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CG Times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CG Times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CG Times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CG Times"/>
        <a:ea typeface="MS PGothic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0066"/>
    <a:srgbClr val="FFFF99"/>
    <a:srgbClr val="969696"/>
    <a:srgbClr val="CCFFFF"/>
    <a:srgbClr val="5C090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672" y="-104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160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160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1B51192-9DB7-4DA2-B6F6-A5AB0BA39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81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160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7763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0750" y="4379913"/>
            <a:ext cx="5062538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160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D800603-A31E-40F6-ABAF-8A0A07AAF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8739188" y="214313"/>
            <a:ext cx="74612" cy="21431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smtClean="0">
                <a:solidFill>
                  <a:srgbClr val="FFFFFF"/>
                </a:solidFill>
                <a:latin typeface="Arial" pitchFamily="34" charset="0"/>
                <a:cs typeface="+mn-cs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0"/>
            <a:ext cx="13811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 userDrawn="1"/>
        </p:nvSpPr>
        <p:spPr bwMode="auto">
          <a:xfrm>
            <a:off x="3862388" y="1282700"/>
            <a:ext cx="1571625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lang="en-US" dirty="0" smtClean="0">
                <a:latin typeface="Arial" pitchFamily="34" charset="0"/>
                <a:cs typeface="+mn-cs"/>
              </a:rPr>
              <a:t>Hosted and Sponsored by</a:t>
            </a:r>
          </a:p>
        </p:txBody>
      </p:sp>
      <p:pic>
        <p:nvPicPr>
          <p:cNvPr id="8" name="Picture 2" descr="http://www.opengeospatial.org/pub/www/files/mltm_logo.gi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3463" y="1600200"/>
            <a:ext cx="2149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2847975" y="2124075"/>
            <a:ext cx="36004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Minister of Land, Transport and Maritime Affairs (MLTM)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276600"/>
            <a:ext cx="77724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5720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EC05A-F715-4C93-9A83-F10AD3EA5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136525"/>
            <a:ext cx="2170112" cy="6034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36525"/>
            <a:ext cx="6361113" cy="6034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FC058-440F-4495-8B25-E9100988E7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4070-C14B-4E03-ADD6-3620FB13E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8E467-B55C-478A-BDD1-D0A3DCB887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F268F-3734-456A-BDD7-853F5D4D8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C600F-9361-4EE5-A67C-034B87C83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1E046-F35F-4E41-AC53-02CDE2EBC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3AD97-921A-4A4E-A5D8-C44EAED29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62C66-3717-4C05-8367-CB45EF1A4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34FCE-59E9-4068-AC71-4582157EF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5125" y="776288"/>
            <a:ext cx="8455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36525"/>
            <a:ext cx="8683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1279525"/>
            <a:ext cx="8458200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>
                <a:solidFill>
                  <a:srgbClr val="092E5C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  <p:sp>
        <p:nvSpPr>
          <p:cNvPr id="462853" name="Text Box 5"/>
          <p:cNvSpPr txBox="1">
            <a:spLocks noChangeArrowheads="1"/>
          </p:cNvSpPr>
          <p:nvPr/>
        </p:nvSpPr>
        <p:spPr bwMode="auto">
          <a:xfrm>
            <a:off x="-1539875" y="305911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US" sz="14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61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46B0184-6AE4-4F15-ACE4-7D9C6BB81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Text Box 16"/>
          <p:cNvSpPr txBox="1">
            <a:spLocks noChangeArrowheads="1"/>
          </p:cNvSpPr>
          <p:nvPr/>
        </p:nvSpPr>
        <p:spPr bwMode="auto">
          <a:xfrm>
            <a:off x="333375" y="6219825"/>
            <a:ext cx="1157288" cy="609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4000" smtClean="0">
                <a:solidFill>
                  <a:schemeClr val="tx2"/>
                </a:solidFill>
                <a:latin typeface="Times New Roman" pitchFamily="18" charset="0"/>
                <a:cs typeface="+mn-cs"/>
              </a:rPr>
              <a:t>OGC</a:t>
            </a:r>
          </a:p>
        </p:txBody>
      </p:sp>
      <p:sp>
        <p:nvSpPr>
          <p:cNvPr id="1033" name="Text Box 20"/>
          <p:cNvSpPr txBox="1">
            <a:spLocks noChangeArrowheads="1"/>
          </p:cNvSpPr>
          <p:nvPr/>
        </p:nvSpPr>
        <p:spPr bwMode="auto">
          <a:xfrm>
            <a:off x="1498600" y="6270625"/>
            <a:ext cx="93663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latin typeface="Arial" pitchFamily="34" charset="0"/>
                <a:cs typeface="+mn-cs"/>
              </a:rPr>
              <a:t>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+mn-cs"/>
        </a:defRPr>
      </a:lvl1pPr>
      <a:lvl2pPr marL="569913" indent="-22225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</a:defRPr>
      </a:lvl2pPr>
      <a:lvl3pPr marL="912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</a:defRPr>
      </a:lvl3pPr>
      <a:lvl4pPr marL="12557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</a:defRPr>
      </a:lvl4pPr>
      <a:lvl5pPr marL="15986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</a:defRPr>
      </a:lvl5pPr>
      <a:lvl6pPr marL="2055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sensors.ws/examples/sensorML-2.0/index.html" TargetMode="External"/><Relationship Id="rId3" Type="http://schemas.openxmlformats.org/officeDocument/2006/relationships/hyperlink" Target="http://www.sensors.ws/SensorMLforms/upload.jsp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sensors.ws/examples/sensorML-2.0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505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SensorML v2.0 Update</a:t>
            </a:r>
            <a:endParaRPr lang="en-US" sz="28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4625" y="4940300"/>
            <a:ext cx="6400800" cy="1541463"/>
          </a:xfrm>
        </p:spPr>
        <p:txBody>
          <a:bodyPr/>
          <a:lstStyle/>
          <a:p>
            <a:r>
              <a:rPr lang="en-US" sz="2000" dirty="0" smtClean="0">
                <a:cs typeface="Arial" pitchFamily="34" charset="0"/>
              </a:rPr>
              <a:t>SWE DWG - Seoul </a:t>
            </a:r>
            <a:r>
              <a:rPr lang="en-US" sz="2000" dirty="0" smtClean="0">
                <a:cs typeface="Arial" pitchFamily="34" charset="0"/>
              </a:rPr>
              <a:t>Korea</a:t>
            </a:r>
          </a:p>
          <a:p>
            <a:r>
              <a:rPr lang="en-US" sz="2000" dirty="0" smtClean="0">
                <a:cs typeface="Arial" pitchFamily="34" charset="0"/>
              </a:rPr>
              <a:t>Dr. Mike </a:t>
            </a:r>
            <a:r>
              <a:rPr lang="en-US" sz="2000" dirty="0" smtClean="0">
                <a:cs typeface="Arial" pitchFamily="34" charset="0"/>
              </a:rPr>
              <a:t>Botts</a:t>
            </a:r>
            <a:endParaRPr lang="en-US" sz="2000" dirty="0" smtClean="0">
              <a:cs typeface="Arial" pitchFamily="34" charset="0"/>
            </a:endParaRPr>
          </a:p>
          <a:p>
            <a:r>
              <a:rPr lang="en-US" sz="2000" dirty="0" smtClean="0">
                <a:cs typeface="Arial" pitchFamily="34" charset="0"/>
              </a:rPr>
              <a:t>October </a:t>
            </a:r>
            <a:r>
              <a:rPr lang="en-US" sz="2000" dirty="0" smtClean="0">
                <a:cs typeface="Arial" pitchFamily="34" charset="0"/>
              </a:rPr>
              <a:t>9, </a:t>
            </a:r>
            <a:r>
              <a:rPr lang="en-US" sz="2000" dirty="0" smtClean="0">
                <a:cs typeface="Arial" pitchFamily="34" charset="0"/>
              </a:rPr>
              <a:t>2012</a:t>
            </a: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2012 Open Geospatial Consortium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CA" sz="2000" dirty="0" smtClean="0"/>
              <a:t>Release for Comment (RFC) package 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CA" sz="1400" dirty="0" smtClean="0"/>
              <a:t>approved by </a:t>
            </a:r>
            <a:r>
              <a:rPr lang="en-CA" sz="1400" dirty="0"/>
              <a:t>S</a:t>
            </a:r>
            <a:r>
              <a:rPr lang="en-CA" sz="1400" dirty="0" smtClean="0"/>
              <a:t>ensorML v2.0 SWG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CA" sz="1400" dirty="0"/>
              <a:t>a</a:t>
            </a:r>
            <a:r>
              <a:rPr lang="en-CA" sz="1400" dirty="0" smtClean="0"/>
              <a:t>pproved by OGC Architecture Board (OAB)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CA" sz="1400" dirty="0" smtClean="0"/>
              <a:t>look it over and provide any comments and suggestions you </a:t>
            </a:r>
            <a:r>
              <a:rPr lang="en-CA" sz="1400" smtClean="0"/>
              <a:t>might have</a:t>
            </a:r>
            <a:endParaRPr lang="en-CA" sz="1400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CA" sz="2000" dirty="0" smtClean="0"/>
              <a:t>Following 1 month RFC period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CA" sz="1600" dirty="0"/>
              <a:t>c</a:t>
            </a:r>
            <a:r>
              <a:rPr lang="en-CA" sz="1600" dirty="0" smtClean="0"/>
              <a:t>omments and recommendations will be considered and modifications made</a:t>
            </a:r>
            <a:endParaRPr lang="en-CA" sz="1600" dirty="0"/>
          </a:p>
          <a:p>
            <a:pPr lvl="1">
              <a:spcBef>
                <a:spcPts val="0"/>
              </a:spcBef>
              <a:spcAft>
                <a:spcPts val="1800"/>
              </a:spcAft>
            </a:pPr>
            <a:r>
              <a:rPr lang="en-CA" sz="1600" dirty="0" smtClean="0"/>
              <a:t>release for final vote as soon as possible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CA" sz="2000" dirty="0" smtClean="0"/>
              <a:t>Targeting final vote for November-December</a:t>
            </a:r>
            <a:endParaRPr lang="en-CA" sz="2000" dirty="0"/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endParaRPr lang="en-CA" sz="2300" dirty="0" smtClean="0"/>
          </a:p>
        </p:txBody>
      </p:sp>
      <p:sp>
        <p:nvSpPr>
          <p:cNvPr id="9220" name="Footer Placeholder 3"/>
          <p:cNvSpPr txBox="1">
            <a:spLocks noGrp="1"/>
          </p:cNvSpPr>
          <p:nvPr/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900" b="0">
                <a:solidFill>
                  <a:srgbClr val="092E5C"/>
                </a:solidFill>
                <a:latin typeface="Arial" pitchFamily="34" charset="0"/>
              </a:rPr>
              <a:t>Copyright © 2011 Open Geospatial Consortium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What’s in the Evaluation Package</a:t>
            </a:r>
            <a:endParaRPr lang="en-US" dirty="0" smtClean="0"/>
          </a:p>
        </p:txBody>
      </p:sp>
      <p:sp>
        <p:nvSpPr>
          <p:cNvPr id="10244" name="Footer Placeholder 3"/>
          <p:cNvSpPr txBox="1">
            <a:spLocks noGrp="1"/>
          </p:cNvSpPr>
          <p:nvPr/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900" b="0">
                <a:solidFill>
                  <a:srgbClr val="092E5C"/>
                </a:solidFill>
                <a:latin typeface="Arial" pitchFamily="34" charset="0"/>
              </a:rPr>
              <a:t>Copyright © 2011 Open Geospatial Consortium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220787"/>
            <a:ext cx="8458200" cy="4799013"/>
          </a:xfrm>
          <a:prstGeom prst="rect">
            <a:avLst/>
          </a:prstGeom>
        </p:spPr>
        <p:txBody>
          <a:bodyPr/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spcBef>
                <a:spcPts val="1080"/>
              </a:spcBef>
            </a:pPr>
            <a:r>
              <a:rPr lang="en-US" sz="2000" b="0" dirty="0" smtClean="0"/>
              <a:t>Specification document 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OGC 12-000</a:t>
            </a:r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UML Models</a:t>
            </a:r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XSD Schema 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generated from UML</a:t>
            </a:r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Schematron rule set 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for finer validation</a:t>
            </a:r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Examples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Index plus explanatory web pages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XML Instances</a:t>
            </a:r>
            <a:r>
              <a:rPr lang="en-US" sz="1400" b="0" dirty="0" smtClean="0"/>
              <a:t/>
            </a:r>
            <a:br>
              <a:rPr lang="en-US" sz="1400" b="0" dirty="0" smtClean="0"/>
            </a:br>
            <a:endParaRPr lang="en-US" sz="1400" b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 smtClean="0"/>
          </a:p>
        </p:txBody>
      </p:sp>
      <p:sp>
        <p:nvSpPr>
          <p:cNvPr id="10244" name="Footer Placeholder 3"/>
          <p:cNvSpPr txBox="1">
            <a:spLocks noGrp="1"/>
          </p:cNvSpPr>
          <p:nvPr/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900" b="0">
                <a:solidFill>
                  <a:srgbClr val="092E5C"/>
                </a:solidFill>
                <a:latin typeface="Arial" pitchFamily="34" charset="0"/>
              </a:rPr>
              <a:t>Copyright © 2011 Open Geospatial Consortium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220787"/>
            <a:ext cx="8458200" cy="4799013"/>
          </a:xfrm>
          <a:prstGeom prst="rect">
            <a:avLst/>
          </a:prstGeom>
        </p:spPr>
        <p:txBody>
          <a:bodyPr/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spcBef>
                <a:spcPts val="1080"/>
              </a:spcBef>
            </a:pPr>
            <a:r>
              <a:rPr lang="en-US" sz="2000" b="0" dirty="0" smtClean="0"/>
              <a:t>Updated examples will also be kept at</a:t>
            </a:r>
          </a:p>
          <a:p>
            <a:pPr lvl="1">
              <a:spcBef>
                <a:spcPts val="1080"/>
              </a:spcBef>
            </a:pPr>
            <a:r>
              <a:rPr lang="en-US" sz="1400" b="0" dirty="0">
                <a:hlinkClick r:id="rId2"/>
              </a:rPr>
              <a:t>http://www.sensors.ws/examples/sensorML-2.0/</a:t>
            </a:r>
            <a:r>
              <a:rPr lang="en-US" sz="1400" b="0" dirty="0" smtClean="0">
                <a:hlinkClick r:id="rId2"/>
              </a:rPr>
              <a:t>index.html</a:t>
            </a:r>
            <a:r>
              <a:rPr lang="en-US" sz="1400" b="0" dirty="0" smtClean="0"/>
              <a:t> </a:t>
            </a:r>
          </a:p>
          <a:p>
            <a:pPr lvl="1">
              <a:spcBef>
                <a:spcPts val="1080"/>
              </a:spcBef>
            </a:pPr>
            <a:endParaRPr lang="en-US" sz="1200" b="0" dirty="0" smtClean="0"/>
          </a:p>
          <a:p>
            <a:pPr>
              <a:spcBef>
                <a:spcPts val="1080"/>
              </a:spcBef>
            </a:pPr>
            <a:r>
              <a:rPr lang="en-US" sz="2000" b="0" dirty="0" smtClean="0"/>
              <a:t>Will add the ability to see a “</a:t>
            </a:r>
            <a:r>
              <a:rPr lang="en-US" sz="2000" b="0" dirty="0" err="1"/>
              <a:t>P</a:t>
            </a:r>
            <a:r>
              <a:rPr lang="en-US" sz="2000" b="0" dirty="0" err="1" smtClean="0"/>
              <a:t>rettyView</a:t>
            </a:r>
            <a:r>
              <a:rPr lang="en-US" sz="2000" b="0" dirty="0" smtClean="0"/>
              <a:t>” display of the examples as well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e.g</a:t>
            </a:r>
            <a:r>
              <a:rPr lang="en-US" sz="1400" b="0" dirty="0"/>
              <a:t>. </a:t>
            </a:r>
            <a:r>
              <a:rPr lang="en-US" sz="1400" b="0" dirty="0">
                <a:hlinkClick r:id="rId3"/>
              </a:rPr>
              <a:t>http://www.sensors.ws/SensorMLforms/</a:t>
            </a:r>
            <a:r>
              <a:rPr lang="en-US" sz="1400" b="0" dirty="0" smtClean="0">
                <a:hlinkClick r:id="rId3"/>
              </a:rPr>
              <a:t>upload.jsp</a:t>
            </a:r>
            <a:r>
              <a:rPr lang="en-US" sz="1400" b="0" dirty="0" smtClean="0"/>
              <a:t>     </a:t>
            </a:r>
            <a:r>
              <a:rPr lang="en-US" sz="1400" b="0" i="1" dirty="0" smtClean="0"/>
              <a:t>(click on ADCP Example)</a:t>
            </a:r>
          </a:p>
          <a:p>
            <a:pPr marL="347663" lvl="1" indent="0">
              <a:spcBef>
                <a:spcPts val="1080"/>
              </a:spcBef>
              <a:buNone/>
            </a:pPr>
            <a:endParaRPr lang="en-US" sz="1200" b="0" dirty="0"/>
          </a:p>
          <a:p>
            <a:pPr>
              <a:spcBef>
                <a:spcPts val="1080"/>
              </a:spcBef>
            </a:pPr>
            <a:r>
              <a:rPr lang="en-US" sz="2000" b="0" dirty="0" smtClean="0"/>
              <a:t>In </a:t>
            </a:r>
            <a:r>
              <a:rPr lang="en-US" sz="2000" b="0" dirty="0" err="1" smtClean="0"/>
              <a:t>PrettyView</a:t>
            </a:r>
            <a:r>
              <a:rPr lang="en-US" sz="2000" b="0" dirty="0" smtClean="0"/>
              <a:t>, will add: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ability to see plots of curves (e.g. calibration data)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ability to go to location on Google Maps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ability to display spatial reference frame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perhaps an even more human-friendly view than tables</a:t>
            </a:r>
            <a:endParaRPr lang="en-US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06087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endParaRPr lang="en-US" dirty="0" smtClean="0"/>
          </a:p>
        </p:txBody>
      </p:sp>
      <p:sp>
        <p:nvSpPr>
          <p:cNvPr id="10244" name="Footer Placeholder 3"/>
          <p:cNvSpPr txBox="1">
            <a:spLocks noGrp="1"/>
          </p:cNvSpPr>
          <p:nvPr/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900" b="0">
                <a:solidFill>
                  <a:srgbClr val="092E5C"/>
                </a:solidFill>
                <a:latin typeface="Arial" pitchFamily="34" charset="0"/>
              </a:rPr>
              <a:t>Copyright © 2011 Open Geospatial Consortium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220787"/>
            <a:ext cx="8458200" cy="4799013"/>
          </a:xfrm>
          <a:prstGeom prst="rect">
            <a:avLst/>
          </a:prstGeom>
        </p:spPr>
        <p:txBody>
          <a:bodyPr/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spcBef>
                <a:spcPts val="1080"/>
              </a:spcBef>
            </a:pPr>
            <a:r>
              <a:rPr lang="en-US" sz="2000" b="0" dirty="0" smtClean="0"/>
              <a:t>SWE Common Data now a separate specification</a:t>
            </a:r>
          </a:p>
          <a:p>
            <a:pPr lvl="1">
              <a:spcBef>
                <a:spcPts val="1080"/>
              </a:spcBef>
            </a:pPr>
            <a:r>
              <a:rPr lang="en-US" sz="1400" b="0" dirty="0"/>
              <a:t>w</a:t>
            </a:r>
            <a:r>
              <a:rPr lang="en-US" sz="1400" b="0" dirty="0" smtClean="0"/>
              <a:t>as originally defined as part of SensorML v1.0</a:t>
            </a:r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Rules are more tightly defined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rules defined more clearly in document</a:t>
            </a:r>
          </a:p>
          <a:p>
            <a:pPr lvl="1">
              <a:spcBef>
                <a:spcPts val="1080"/>
              </a:spcBef>
            </a:pPr>
            <a:r>
              <a:rPr lang="en-US" sz="1400" b="0" dirty="0" err="1"/>
              <a:t>s</a:t>
            </a:r>
            <a:r>
              <a:rPr lang="en-US" sz="1400" b="0" dirty="0" err="1" smtClean="0"/>
              <a:t>chematron</a:t>
            </a:r>
            <a:r>
              <a:rPr lang="en-US" sz="1400" b="0" dirty="0" smtClean="0"/>
              <a:t> rules support finer validation</a:t>
            </a:r>
          </a:p>
          <a:p>
            <a:pPr lvl="1">
              <a:spcBef>
                <a:spcPts val="1080"/>
              </a:spcBef>
            </a:pPr>
            <a:r>
              <a:rPr lang="en-US" sz="1400" b="0" dirty="0"/>
              <a:t>c</a:t>
            </a:r>
            <a:r>
              <a:rPr lang="en-US" sz="1400" b="0" dirty="0" smtClean="0"/>
              <a:t>onformance tests defined in Annex</a:t>
            </a:r>
            <a:endParaRPr lang="en-US" sz="1400" b="0" dirty="0" smtClean="0"/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Conformance Classes</a:t>
            </a:r>
          </a:p>
          <a:p>
            <a:pPr lvl="1">
              <a:spcBef>
                <a:spcPts val="1080"/>
              </a:spcBef>
            </a:pPr>
            <a:r>
              <a:rPr lang="en-US" sz="1400" b="0" dirty="0"/>
              <a:t>c</a:t>
            </a:r>
            <a:r>
              <a:rPr lang="en-US" sz="1400" b="0" dirty="0" smtClean="0"/>
              <a:t>an choose to implement in software only the level(s) you need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e.g. only support non-physical processing or don’t support configuration</a:t>
            </a:r>
            <a:endParaRPr lang="en-US" sz="1400" b="0" dirty="0"/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Examples provided immediately</a:t>
            </a:r>
          </a:p>
          <a:p>
            <a:pPr lvl="1">
              <a:spcBef>
                <a:spcPts val="1080"/>
              </a:spcBef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922320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New Features -1-</a:t>
            </a:r>
            <a:endParaRPr lang="en-US" dirty="0" smtClean="0"/>
          </a:p>
        </p:txBody>
      </p:sp>
      <p:sp>
        <p:nvSpPr>
          <p:cNvPr id="10244" name="Footer Placeholder 3"/>
          <p:cNvSpPr txBox="1">
            <a:spLocks noGrp="1"/>
          </p:cNvSpPr>
          <p:nvPr/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900" b="0">
                <a:solidFill>
                  <a:srgbClr val="092E5C"/>
                </a:solidFill>
                <a:latin typeface="Arial" pitchFamily="34" charset="0"/>
              </a:rPr>
              <a:t>Copyright © 2011 Open Geospatial Consortium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9600" y="1066800"/>
            <a:ext cx="8458200" cy="4799013"/>
          </a:xfrm>
          <a:prstGeom prst="rect">
            <a:avLst/>
          </a:prstGeom>
        </p:spPr>
        <p:txBody>
          <a:bodyPr/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spcBef>
                <a:spcPts val="1080"/>
              </a:spcBef>
            </a:pPr>
            <a:r>
              <a:rPr lang="en-US" sz="2000" b="0" dirty="0" smtClean="0"/>
              <a:t>SWE Common Data additions</a:t>
            </a:r>
          </a:p>
          <a:p>
            <a:pPr lvl="1">
              <a:spcBef>
                <a:spcPts val="1080"/>
              </a:spcBef>
            </a:pPr>
            <a:r>
              <a:rPr lang="en-US" sz="1400" b="0" dirty="0"/>
              <a:t>e</a:t>
            </a:r>
            <a:r>
              <a:rPr lang="en-US" sz="1400" b="0" dirty="0" smtClean="0"/>
              <a:t>xtension property – add your own schema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support for nil values (with definitions)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support for data choice (very important for multiplexed data streaming)</a:t>
            </a:r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Better defined support for position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Less confusion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e.g. if you have a static sensor and need orientation, use </a:t>
            </a:r>
            <a:r>
              <a:rPr lang="en-US" sz="1400" b="0" dirty="0" err="1" smtClean="0"/>
              <a:t>byState</a:t>
            </a:r>
            <a:r>
              <a:rPr lang="en-US" sz="1400" b="0" dirty="0" smtClean="0"/>
              <a:t> 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Supports </a:t>
            </a:r>
            <a:r>
              <a:rPr lang="en-US" sz="1400" b="0" dirty="0" err="1" smtClean="0"/>
              <a:t>byDescription</a:t>
            </a:r>
            <a:r>
              <a:rPr lang="en-US" sz="1400" b="0" dirty="0" smtClean="0"/>
              <a:t>, </a:t>
            </a:r>
            <a:r>
              <a:rPr lang="en-US" sz="1400" b="0" dirty="0" err="1" smtClean="0"/>
              <a:t>byPoint</a:t>
            </a:r>
            <a:r>
              <a:rPr lang="en-US" sz="1400" b="0" dirty="0" smtClean="0"/>
              <a:t>, </a:t>
            </a:r>
            <a:r>
              <a:rPr lang="en-US" sz="1400" b="0" dirty="0" err="1" smtClean="0"/>
              <a:t>byLocation</a:t>
            </a:r>
            <a:r>
              <a:rPr lang="en-US" sz="1400" b="0" dirty="0" smtClean="0"/>
              <a:t>, </a:t>
            </a:r>
            <a:r>
              <a:rPr lang="en-US" sz="1400" b="0" dirty="0" err="1" smtClean="0"/>
              <a:t>byState</a:t>
            </a:r>
            <a:r>
              <a:rPr lang="en-US" sz="1400" b="0" dirty="0" smtClean="0"/>
              <a:t>, </a:t>
            </a:r>
            <a:r>
              <a:rPr lang="en-US" sz="1400" b="0" dirty="0" err="1" smtClean="0"/>
              <a:t>byTrajectory</a:t>
            </a:r>
            <a:r>
              <a:rPr lang="en-US" sz="1400" b="0" dirty="0" smtClean="0"/>
              <a:t>, </a:t>
            </a:r>
            <a:r>
              <a:rPr lang="en-US" sz="1400" b="0" dirty="0" err="1" smtClean="0"/>
              <a:t>byProcess</a:t>
            </a:r>
            <a:endParaRPr lang="en-US" sz="1400" b="0" dirty="0" smtClean="0"/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Inheritance / Configuration</a:t>
            </a:r>
          </a:p>
          <a:p>
            <a:pPr lvl="1">
              <a:spcBef>
                <a:spcPts val="1080"/>
              </a:spcBef>
            </a:pPr>
            <a:r>
              <a:rPr lang="en-US" sz="1400" b="0" dirty="0"/>
              <a:t>c</a:t>
            </a:r>
            <a:r>
              <a:rPr lang="en-US" sz="1400" b="0" dirty="0" smtClean="0"/>
              <a:t>an support simple inheritance (“I am one of those, and I have these additional properties”)</a:t>
            </a:r>
          </a:p>
          <a:p>
            <a:pPr lvl="1">
              <a:spcBef>
                <a:spcPts val="1080"/>
              </a:spcBef>
            </a:pPr>
            <a:r>
              <a:rPr lang="en-US" sz="1400" b="0" dirty="0"/>
              <a:t>c</a:t>
            </a:r>
            <a:r>
              <a:rPr lang="en-US" sz="1400" b="0" dirty="0" smtClean="0"/>
              <a:t>an also support simple inheritance with setting of values (“I’m one of those with the slope parameter set to 2.5”)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can also support more complex configuration (“I’m one of those and I’m configured this way”)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079028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New Features - 2-</a:t>
            </a:r>
            <a:endParaRPr lang="en-US" dirty="0" smtClean="0"/>
          </a:p>
        </p:txBody>
      </p:sp>
      <p:sp>
        <p:nvSpPr>
          <p:cNvPr id="10244" name="Footer Placeholder 3"/>
          <p:cNvSpPr txBox="1">
            <a:spLocks noGrp="1"/>
          </p:cNvSpPr>
          <p:nvPr/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900" b="0">
                <a:solidFill>
                  <a:srgbClr val="092E5C"/>
                </a:solidFill>
                <a:latin typeface="Arial" pitchFamily="34" charset="0"/>
              </a:rPr>
              <a:t>Copyright © 2011 Open Geospatial Consortium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9600" y="1066800"/>
            <a:ext cx="8458200" cy="4799013"/>
          </a:xfrm>
          <a:prstGeom prst="rect">
            <a:avLst/>
          </a:prstGeom>
        </p:spPr>
        <p:txBody>
          <a:bodyPr/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spcBef>
                <a:spcPts val="1080"/>
              </a:spcBef>
            </a:pPr>
            <a:r>
              <a:rPr lang="en-US" sz="2000" b="0" dirty="0" smtClean="0"/>
              <a:t>Access to Values / Data Streaming</a:t>
            </a:r>
          </a:p>
          <a:p>
            <a:pPr lvl="1">
              <a:spcBef>
                <a:spcPts val="1080"/>
              </a:spcBef>
            </a:pPr>
            <a:r>
              <a:rPr lang="en-US" sz="1400" b="0" dirty="0"/>
              <a:t>c</a:t>
            </a:r>
            <a:r>
              <a:rPr lang="en-US" sz="1400" b="0" dirty="0" smtClean="0"/>
              <a:t>an point directly to values</a:t>
            </a:r>
          </a:p>
          <a:p>
            <a:pPr lvl="1">
              <a:spcBef>
                <a:spcPts val="1080"/>
              </a:spcBef>
            </a:pPr>
            <a:r>
              <a:rPr lang="en-US" sz="1400" b="0" dirty="0" err="1" smtClean="0"/>
              <a:t>swe:DataStream</a:t>
            </a:r>
            <a:r>
              <a:rPr lang="en-US" sz="1400" b="0" dirty="0" smtClean="0"/>
              <a:t> element supports component description + encoding (</a:t>
            </a:r>
            <a:r>
              <a:rPr lang="en-US" sz="1400" b="0" dirty="0" err="1" smtClean="0"/>
              <a:t>ascii</a:t>
            </a:r>
            <a:r>
              <a:rPr lang="en-US" sz="1400" b="0" dirty="0" smtClean="0"/>
              <a:t>, binary, etc.)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e.g. provide a reference to a Restful resource where one can get the latest value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e.g. provide a reference to a port for streaming real-time values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e.g. provide a reference to a service that provides values (e.g. SOS)</a:t>
            </a:r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Data Interface Description</a:t>
            </a:r>
            <a:endParaRPr lang="en-US" sz="1400" b="0" dirty="0" smtClean="0"/>
          </a:p>
          <a:p>
            <a:pPr lvl="1">
              <a:spcBef>
                <a:spcPts val="1080"/>
              </a:spcBef>
            </a:pPr>
            <a:r>
              <a:rPr lang="en-US" sz="1400" b="0" dirty="0"/>
              <a:t>a</a:t>
            </a:r>
            <a:r>
              <a:rPr lang="en-US" sz="1400" b="0" dirty="0" smtClean="0"/>
              <a:t>llows one to describe the physical interface and protocol (e.g. RS-232, USB, etc.) </a:t>
            </a:r>
          </a:p>
          <a:p>
            <a:pPr lvl="1">
              <a:spcBef>
                <a:spcPts val="1080"/>
              </a:spcBef>
            </a:pPr>
            <a:r>
              <a:rPr lang="en-US" sz="1400" b="0" dirty="0"/>
              <a:t>a</a:t>
            </a:r>
            <a:r>
              <a:rPr lang="en-US" sz="1400" b="0" dirty="0" smtClean="0"/>
              <a:t>llows for simpler descriptions than SensorML v1.0 (which required defining things within the OSI stack)</a:t>
            </a:r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Universally-Unique ID</a:t>
            </a:r>
            <a:endParaRPr lang="en-US" sz="1400" b="0" dirty="0"/>
          </a:p>
          <a:p>
            <a:pPr lvl="1">
              <a:spcBef>
                <a:spcPts val="1080"/>
              </a:spcBef>
            </a:pPr>
            <a:r>
              <a:rPr lang="en-US" sz="1400" b="0" dirty="0"/>
              <a:t>n</a:t>
            </a:r>
            <a:r>
              <a:rPr lang="en-US" sz="1400" b="0" dirty="0" smtClean="0"/>
              <a:t>ow required for all physical and non-physical processes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any reference to SensorML object in SensorML must include both URL and the objects </a:t>
            </a:r>
            <a:r>
              <a:rPr lang="en-US" sz="1400" b="0" dirty="0" err="1" smtClean="0"/>
              <a:t>uniqueID</a:t>
            </a:r>
            <a:endParaRPr lang="en-US" sz="1400" b="0" dirty="0"/>
          </a:p>
          <a:p>
            <a:pPr>
              <a:spcBef>
                <a:spcPts val="1080"/>
              </a:spcBef>
            </a:pPr>
            <a:endParaRPr lang="en-US" sz="1800" b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819107" y="513235"/>
            <a:ext cx="184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77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Miscellaneous -1-</a:t>
            </a:r>
            <a:endParaRPr lang="en-US" dirty="0" smtClean="0"/>
          </a:p>
        </p:txBody>
      </p:sp>
      <p:sp>
        <p:nvSpPr>
          <p:cNvPr id="10244" name="Footer Placeholder 3"/>
          <p:cNvSpPr txBox="1">
            <a:spLocks noGrp="1"/>
          </p:cNvSpPr>
          <p:nvPr/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900" b="0">
                <a:solidFill>
                  <a:srgbClr val="092E5C"/>
                </a:solidFill>
                <a:latin typeface="Arial" pitchFamily="34" charset="0"/>
              </a:rPr>
              <a:t>Copyright © 2011 Open Geospatial Consortium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9600" y="1066800"/>
            <a:ext cx="8458200" cy="4799013"/>
          </a:xfrm>
          <a:prstGeom prst="rect">
            <a:avLst/>
          </a:prstGeom>
        </p:spPr>
        <p:txBody>
          <a:bodyPr/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spcBef>
                <a:spcPts val="1080"/>
              </a:spcBef>
            </a:pPr>
            <a:r>
              <a:rPr lang="en-US" sz="2000" b="0" dirty="0" smtClean="0"/>
              <a:t>SensorML and </a:t>
            </a:r>
            <a:r>
              <a:rPr lang="en-US" sz="2000" b="0" dirty="0" err="1" smtClean="0"/>
              <a:t>IoT</a:t>
            </a:r>
            <a:r>
              <a:rPr lang="en-US" sz="2000" b="0" dirty="0" smtClean="0"/>
              <a:t>/</a:t>
            </a:r>
            <a:r>
              <a:rPr lang="en-US" sz="2000" b="0" dirty="0" err="1" smtClean="0"/>
              <a:t>WoT</a:t>
            </a:r>
            <a:endParaRPr lang="en-US" sz="2000" b="0" dirty="0" smtClean="0"/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SensorML 2.0 provides excellent support for </a:t>
            </a:r>
            <a:r>
              <a:rPr lang="en-US" sz="1400" b="0" dirty="0" err="1" smtClean="0"/>
              <a:t>IoT</a:t>
            </a:r>
            <a:r>
              <a:rPr lang="en-US" sz="1400" b="0" dirty="0" smtClean="0"/>
              <a:t>/</a:t>
            </a:r>
            <a:r>
              <a:rPr lang="en-US" sz="1400" b="0" dirty="0" err="1" smtClean="0"/>
              <a:t>WoT</a:t>
            </a:r>
            <a:endParaRPr lang="en-US" sz="1400" b="0" dirty="0" smtClean="0"/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Simple inheritance allows for small descriptions while still providing easy “drill-down” to more robust information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Ability to fully describe data components and the data encoding, and to directly link to the measurements, is important for supporting a wide range of sensors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SensorML provides common support for sensors (“things that measure”), actuators (“things that perform an action”), and processes (“things that calculate”) – ALL THINGS worth knowing about in </a:t>
            </a:r>
            <a:r>
              <a:rPr lang="en-US" sz="1400" b="0" dirty="0" err="1" smtClean="0"/>
              <a:t>IoT</a:t>
            </a:r>
            <a:r>
              <a:rPr lang="en-US" sz="1400" b="0" dirty="0" smtClean="0"/>
              <a:t>/</a:t>
            </a:r>
            <a:r>
              <a:rPr lang="en-US" sz="1400" b="0" dirty="0" err="1" smtClean="0"/>
              <a:t>WoT</a:t>
            </a:r>
            <a:endParaRPr lang="en-US" sz="1400" b="0" dirty="0" smtClean="0"/>
          </a:p>
          <a:p>
            <a:pPr>
              <a:lnSpc>
                <a:spcPct val="150000"/>
              </a:lnSpc>
              <a:spcBef>
                <a:spcPts val="1080"/>
              </a:spcBef>
            </a:pPr>
            <a:r>
              <a:rPr lang="en-US" sz="2000" b="0" dirty="0" smtClean="0"/>
              <a:t>Profiles</a:t>
            </a:r>
            <a:endParaRPr lang="en-US" sz="1400" b="0" dirty="0" smtClean="0"/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Creating profiles from SensorML enables ease of entry, consistency, and interoperability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Simple sensor profile based on *FL proposal is underway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Profiles should provide templates and Schematron rule set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Work by Clemens </a:t>
            </a:r>
            <a:r>
              <a:rPr lang="en-US" sz="1400" b="0" dirty="0" err="1" smtClean="0"/>
              <a:t>Portele</a:t>
            </a:r>
            <a:r>
              <a:rPr lang="en-US" sz="1400" b="0" dirty="0" smtClean="0"/>
              <a:t> may soon allow UML to SensorML profile generation</a:t>
            </a:r>
            <a:endParaRPr lang="en-US" sz="1400" b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819107" y="513235"/>
            <a:ext cx="184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154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Miscellaneous -2-</a:t>
            </a:r>
            <a:endParaRPr lang="en-US" dirty="0" smtClean="0"/>
          </a:p>
        </p:txBody>
      </p:sp>
      <p:sp>
        <p:nvSpPr>
          <p:cNvPr id="10244" name="Footer Placeholder 3"/>
          <p:cNvSpPr txBox="1">
            <a:spLocks noGrp="1"/>
          </p:cNvSpPr>
          <p:nvPr/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900" b="0">
                <a:solidFill>
                  <a:srgbClr val="092E5C"/>
                </a:solidFill>
                <a:latin typeface="Arial" pitchFamily="34" charset="0"/>
              </a:rPr>
              <a:t>Copyright © 2011 Open Geospatial Consortium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9600" y="1066800"/>
            <a:ext cx="8458200" cy="4799013"/>
          </a:xfrm>
          <a:prstGeom prst="rect">
            <a:avLst/>
          </a:prstGeom>
        </p:spPr>
        <p:txBody>
          <a:bodyPr/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spcBef>
                <a:spcPts val="1080"/>
              </a:spcBef>
            </a:pPr>
            <a:r>
              <a:rPr lang="en-US" sz="2000" b="0" dirty="0" smtClean="0"/>
              <a:t>SensorML with </a:t>
            </a:r>
            <a:r>
              <a:rPr lang="en-US" sz="2000" b="0" dirty="0" err="1" smtClean="0"/>
              <a:t>CityGML</a:t>
            </a:r>
            <a:r>
              <a:rPr lang="en-US" sz="2000" b="0" dirty="0" smtClean="0"/>
              <a:t>, </a:t>
            </a:r>
            <a:r>
              <a:rPr lang="en-US" sz="2000" b="0" dirty="0" err="1" smtClean="0"/>
              <a:t>IndoorGML</a:t>
            </a:r>
            <a:r>
              <a:rPr lang="en-US" sz="2000" b="0" dirty="0" smtClean="0"/>
              <a:t>, and 3DIM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SensorML objects are GML Features that should easily fit into these standards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Sensors, particularly security cameras, have a three-dimensional domain in which they act</a:t>
            </a:r>
            <a:endParaRPr lang="en-US" sz="1400" b="0" dirty="0" smtClean="0"/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It is time to begin incorporating SensorML (and SWE) into </a:t>
            </a:r>
            <a:r>
              <a:rPr lang="en-US" sz="1400" b="0" dirty="0" err="1" smtClean="0"/>
              <a:t>CityGML</a:t>
            </a:r>
            <a:r>
              <a:rPr lang="en-US" sz="1400" b="0" dirty="0" smtClean="0"/>
              <a:t>, </a:t>
            </a:r>
            <a:r>
              <a:rPr lang="en-US" sz="1400" b="0" dirty="0" err="1" smtClean="0"/>
              <a:t>IndoorGML</a:t>
            </a:r>
            <a:r>
              <a:rPr lang="en-US" sz="1400" b="0" dirty="0" smtClean="0"/>
              <a:t>, and 3DIM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Connects sensors and actuators with their place in the world</a:t>
            </a:r>
          </a:p>
          <a:p>
            <a:pPr lvl="1">
              <a:spcBef>
                <a:spcPts val="1080"/>
              </a:spcBef>
            </a:pPr>
            <a:r>
              <a:rPr lang="en-US" sz="1400" b="0" dirty="0" smtClean="0"/>
              <a:t>Efforts are underway at this TC to make that happen</a:t>
            </a:r>
          </a:p>
          <a:p>
            <a:pPr lvl="1">
              <a:spcBef>
                <a:spcPts val="1080"/>
              </a:spcBef>
            </a:pPr>
            <a:endParaRPr lang="en-US" sz="1400" b="0" dirty="0"/>
          </a:p>
          <a:p>
            <a:pPr>
              <a:spcBef>
                <a:spcPts val="1080"/>
              </a:spcBef>
            </a:pPr>
            <a:r>
              <a:rPr lang="en-US" sz="1800" b="0" dirty="0" smtClean="0"/>
              <a:t>Now check out examples at</a:t>
            </a:r>
          </a:p>
          <a:p>
            <a:pPr lvl="1">
              <a:spcBef>
                <a:spcPts val="1080"/>
              </a:spcBef>
            </a:pPr>
            <a:r>
              <a:rPr lang="en-US" sz="1400" b="0" dirty="0">
                <a:hlinkClick r:id="rId2"/>
              </a:rPr>
              <a:t>http://www.sensors.ws/examples/sensorML-2.0/</a:t>
            </a:r>
            <a:r>
              <a:rPr lang="en-US" sz="1400" b="0" dirty="0" smtClean="0">
                <a:hlinkClick r:id="rId2"/>
              </a:rPr>
              <a:t>index.html</a:t>
            </a:r>
            <a:r>
              <a:rPr lang="en-US" sz="1400" b="0" dirty="0" smtClean="0"/>
              <a:t> </a:t>
            </a:r>
            <a:endParaRPr lang="en-US" sz="1400" b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819107" y="513235"/>
            <a:ext cx="184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052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GC_PowerPoint_Template">
  <a:themeElements>
    <a:clrScheme name="">
      <a:dk1>
        <a:srgbClr val="000000"/>
      </a:dk1>
      <a:lt1>
        <a:srgbClr val="FFFFCC"/>
      </a:lt1>
      <a:dk2>
        <a:srgbClr val="092E5C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969696"/>
          </a:solidFill>
          <a:prstDash val="solid"/>
          <a:round/>
          <a:headEnd type="stealth" w="med" len="lg"/>
          <a:tailEnd type="none" w="med" len="med"/>
        </a:ln>
        <a:effectLst/>
      </a:spPr>
      <a:bodyPr vert="horz" wrap="none" lIns="0" tIns="45720" rIns="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G 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969696"/>
          </a:solidFill>
          <a:prstDash val="solid"/>
          <a:round/>
          <a:headEnd type="stealth" w="med" len="lg"/>
          <a:tailEnd type="none" w="med" len="med"/>
        </a:ln>
        <a:effectLst/>
      </a:spPr>
      <a:bodyPr vert="horz" wrap="none" lIns="0" tIns="45720" rIns="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G Times" charset="0"/>
          </a:defRPr>
        </a:defPPr>
      </a:lstStyle>
    </a:ln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C:\Users\CARLAN~1\AppData\Local\Temp\OGC_PowerPoint_Template.pot</Template>
  <TotalTime>532</TotalTime>
  <Words>859</Words>
  <Application>Microsoft Macintosh PowerPoint</Application>
  <PresentationFormat>On-screen Show (4:3)</PresentationFormat>
  <Paragraphs>103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OGC_PowerPoint_Template</vt:lpstr>
      <vt:lpstr>SensorML v2.0 Update</vt:lpstr>
      <vt:lpstr>Status</vt:lpstr>
      <vt:lpstr>What’s in the Evaluation Package</vt:lpstr>
      <vt:lpstr>Examples</vt:lpstr>
      <vt:lpstr>Changes</vt:lpstr>
      <vt:lpstr>New Features -1-</vt:lpstr>
      <vt:lpstr>New Features - 2-</vt:lpstr>
      <vt:lpstr>Miscellaneous -1-</vt:lpstr>
      <vt:lpstr>Miscellaneous -2-</vt:lpstr>
    </vt:vector>
  </TitlesOfParts>
  <Manager/>
  <Company>Botts Innovatice Research, Inc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SWE short Intro</dc:title>
  <dc:subject/>
  <dc:creator>Mike Botts</dc:creator>
  <cp:keywords/>
  <dc:description/>
  <cp:lastModifiedBy>Mike Botts</cp:lastModifiedBy>
  <cp:revision>73</cp:revision>
  <cp:lastPrinted>2003-02-03T21:59:32Z</cp:lastPrinted>
  <dcterms:created xsi:type="dcterms:W3CDTF">2009-10-20T16:54:31Z</dcterms:created>
  <dcterms:modified xsi:type="dcterms:W3CDTF">2012-10-03T21:27:40Z</dcterms:modified>
  <cp:category/>
</cp:coreProperties>
</file>